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
      <p:font typeface="Merriweath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2932509"/>
            <a:ext cx="7416403" cy="1349692"/>
          </a:xfrm>
          <a:prstGeom prst="rect">
            <a:avLst/>
          </a:prstGeom>
          <a:noFill/>
          <a:ln/>
        </p:spPr>
        <p:txBody>
          <a:bodyPr wrap="square" lIns="0" tIns="0" rIns="0" bIns="0" rtlCol="0" anchor="t"/>
          <a:lstStyle/>
          <a:p>
            <a:pPr algn="l" indent="0" marL="0">
              <a:lnSpc>
                <a:spcPts val="5300"/>
              </a:lnSpc>
              <a:buNone/>
            </a:pPr>
            <a:r>
              <a:rPr lang="en-US" sz="4250" dirty="0">
                <a:solidFill>
                  <a:srgbClr val="F5F0F0"/>
                </a:solidFill>
                <a:latin typeface="Merriweather" pitchFamily="34" charset="0"/>
                <a:ea typeface="Merriweather" pitchFamily="34" charset="-122"/>
                <a:cs typeface="Merriweather" pitchFamily="34" charset="-120"/>
              </a:rPr>
              <a:t>CNN, RNN ve LSTM Nedir? Nerelerde Kullanılır?</a:t>
            </a:r>
            <a:endParaRPr lang="en-US" sz="4250" dirty="0"/>
          </a:p>
        </p:txBody>
      </p:sp>
      <p:sp>
        <p:nvSpPr>
          <p:cNvPr id="4" name="Text 1"/>
          <p:cNvSpPr/>
          <p:nvPr/>
        </p:nvSpPr>
        <p:spPr>
          <a:xfrm>
            <a:off x="6350198" y="4606052"/>
            <a:ext cx="7416403" cy="691039"/>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Derin öğrenmenin en güçlü mimarileri hakkında kapsamlı bir araştırma</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5932" y="848797"/>
            <a:ext cx="12892445" cy="614005"/>
          </a:xfrm>
          <a:prstGeom prst="rect">
            <a:avLst/>
          </a:prstGeom>
          <a:noFill/>
          <a:ln/>
        </p:spPr>
        <p:txBody>
          <a:bodyPr wrap="none" lIns="0" tIns="0" rIns="0" bIns="0" rtlCol="0" anchor="t"/>
          <a:lstStyle/>
          <a:p>
            <a:pPr algn="l" indent="0" marL="0">
              <a:lnSpc>
                <a:spcPts val="4800"/>
              </a:lnSpc>
              <a:buNone/>
            </a:pPr>
            <a:r>
              <a:rPr lang="en-US" sz="3850" dirty="0">
                <a:solidFill>
                  <a:srgbClr val="F5F0F0"/>
                </a:solidFill>
                <a:latin typeface="Merriweather" pitchFamily="34" charset="0"/>
                <a:ea typeface="Merriweather" pitchFamily="34" charset="-122"/>
                <a:cs typeface="Merriweather" pitchFamily="34" charset="-120"/>
              </a:rPr>
              <a:t>Sonuç: CNN, RNN ve LSTM ile Derin Öğrenmenin Gücü</a:t>
            </a:r>
            <a:endParaRPr lang="en-US" sz="3850" dirty="0"/>
          </a:p>
        </p:txBody>
      </p:sp>
      <p:pic>
        <p:nvPicPr>
          <p:cNvPr id="3" name="Image 0" descr="preencoded.png">    </p:cNvPr>
          <p:cNvPicPr>
            <a:picLocks noChangeAspect="1"/>
          </p:cNvPicPr>
          <p:nvPr/>
        </p:nvPicPr>
        <p:blipFill>
          <a:blip r:embed="rId1"/>
          <a:stretch>
            <a:fillRect/>
          </a:stretch>
        </p:blipFill>
        <p:spPr>
          <a:xfrm>
            <a:off x="3242548" y="1855708"/>
            <a:ext cx="1615916" cy="1021556"/>
          </a:xfrm>
          <a:prstGeom prst="rect">
            <a:avLst/>
          </a:prstGeom>
        </p:spPr>
      </p:pic>
      <p:sp>
        <p:nvSpPr>
          <p:cNvPr id="4" name="Text 1"/>
          <p:cNvSpPr/>
          <p:nvPr/>
        </p:nvSpPr>
        <p:spPr>
          <a:xfrm>
            <a:off x="3912394" y="2317433"/>
            <a:ext cx="276225" cy="345400"/>
          </a:xfrm>
          <a:prstGeom prst="rect">
            <a:avLst/>
          </a:prstGeom>
          <a:noFill/>
          <a:ln/>
        </p:spPr>
        <p:txBody>
          <a:bodyPr wrap="none" lIns="0" tIns="0" rIns="0" bIns="0" rtlCol="0" anchor="t"/>
          <a:lstStyle/>
          <a:p>
            <a:pPr algn="ctr" indent="0" marL="0">
              <a:lnSpc>
                <a:spcPts val="34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5" name="Text 2"/>
          <p:cNvSpPr/>
          <p:nvPr/>
        </p:nvSpPr>
        <p:spPr>
          <a:xfrm>
            <a:off x="5054918" y="2209324"/>
            <a:ext cx="4070271" cy="314325"/>
          </a:xfrm>
          <a:prstGeom prst="rect">
            <a:avLst/>
          </a:prstGeom>
          <a:noFill/>
          <a:ln/>
        </p:spPr>
        <p:txBody>
          <a:bodyPr wrap="non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Her modelin güçlü ve zayıf yönleri farklıdır</a:t>
            </a:r>
            <a:endParaRPr lang="en-US" sz="1500" dirty="0"/>
          </a:p>
        </p:txBody>
      </p:sp>
      <p:sp>
        <p:nvSpPr>
          <p:cNvPr id="6" name="Shape 3"/>
          <p:cNvSpPr/>
          <p:nvPr/>
        </p:nvSpPr>
        <p:spPr>
          <a:xfrm>
            <a:off x="4907518" y="2892266"/>
            <a:ext cx="8887897" cy="11430"/>
          </a:xfrm>
          <a:prstGeom prst="roundRect">
            <a:avLst>
              <a:gd name="adj" fmla="val 722080"/>
            </a:avLst>
          </a:prstGeom>
          <a:solidFill>
            <a:srgbClr val="194A99"/>
          </a:solidFill>
          <a:ln/>
        </p:spPr>
      </p:sp>
      <p:pic>
        <p:nvPicPr>
          <p:cNvPr id="7" name="Image 1" descr="preencoded.png">    </p:cNvPr>
          <p:cNvPicPr>
            <a:picLocks noChangeAspect="1"/>
          </p:cNvPicPr>
          <p:nvPr/>
        </p:nvPicPr>
        <p:blipFill>
          <a:blip r:embed="rId2"/>
          <a:stretch>
            <a:fillRect/>
          </a:stretch>
        </p:blipFill>
        <p:spPr>
          <a:xfrm>
            <a:off x="2434471" y="2926318"/>
            <a:ext cx="3231952" cy="1021556"/>
          </a:xfrm>
          <a:prstGeom prst="rect">
            <a:avLst/>
          </a:prstGeom>
        </p:spPr>
      </p:pic>
      <p:sp>
        <p:nvSpPr>
          <p:cNvPr id="8" name="Text 4"/>
          <p:cNvSpPr/>
          <p:nvPr/>
        </p:nvSpPr>
        <p:spPr>
          <a:xfrm>
            <a:off x="3912275" y="3264337"/>
            <a:ext cx="276225" cy="345400"/>
          </a:xfrm>
          <a:prstGeom prst="rect">
            <a:avLst/>
          </a:prstGeom>
          <a:noFill/>
          <a:ln/>
        </p:spPr>
        <p:txBody>
          <a:bodyPr wrap="none" lIns="0" tIns="0" rIns="0" bIns="0" rtlCol="0" anchor="t"/>
          <a:lstStyle/>
          <a:p>
            <a:pPr algn="ctr" indent="0" marL="0">
              <a:lnSpc>
                <a:spcPts val="34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9" name="Text 5"/>
          <p:cNvSpPr/>
          <p:nvPr/>
        </p:nvSpPr>
        <p:spPr>
          <a:xfrm>
            <a:off x="5862876" y="3279934"/>
            <a:ext cx="4611529" cy="314325"/>
          </a:xfrm>
          <a:prstGeom prst="rect">
            <a:avLst/>
          </a:prstGeom>
          <a:noFill/>
          <a:ln/>
        </p:spPr>
        <p:txBody>
          <a:bodyPr wrap="non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Doğru model seçimi uygulama başarısını belirler</a:t>
            </a:r>
            <a:endParaRPr lang="en-US" sz="1500" dirty="0"/>
          </a:p>
        </p:txBody>
      </p:sp>
      <p:sp>
        <p:nvSpPr>
          <p:cNvPr id="10" name="Shape 6"/>
          <p:cNvSpPr/>
          <p:nvPr/>
        </p:nvSpPr>
        <p:spPr>
          <a:xfrm>
            <a:off x="5715476" y="3962876"/>
            <a:ext cx="8079938" cy="11430"/>
          </a:xfrm>
          <a:prstGeom prst="roundRect">
            <a:avLst>
              <a:gd name="adj" fmla="val 722080"/>
            </a:avLst>
          </a:prstGeom>
          <a:solidFill>
            <a:srgbClr val="194A99"/>
          </a:solidFill>
          <a:ln/>
        </p:spPr>
      </p:sp>
      <p:pic>
        <p:nvPicPr>
          <p:cNvPr id="11" name="Image 2" descr="preencoded.png">    </p:cNvPr>
          <p:cNvPicPr>
            <a:picLocks noChangeAspect="1"/>
          </p:cNvPicPr>
          <p:nvPr/>
        </p:nvPicPr>
        <p:blipFill>
          <a:blip r:embed="rId3"/>
          <a:stretch>
            <a:fillRect/>
          </a:stretch>
        </p:blipFill>
        <p:spPr>
          <a:xfrm>
            <a:off x="1626513" y="3996928"/>
            <a:ext cx="4847868" cy="1021556"/>
          </a:xfrm>
          <a:prstGeom prst="rect">
            <a:avLst/>
          </a:prstGeom>
        </p:spPr>
      </p:pic>
      <p:sp>
        <p:nvSpPr>
          <p:cNvPr id="12" name="Text 7"/>
          <p:cNvSpPr/>
          <p:nvPr/>
        </p:nvSpPr>
        <p:spPr>
          <a:xfrm>
            <a:off x="3912275" y="4334947"/>
            <a:ext cx="276225" cy="345400"/>
          </a:xfrm>
          <a:prstGeom prst="rect">
            <a:avLst/>
          </a:prstGeom>
          <a:noFill/>
          <a:ln/>
        </p:spPr>
        <p:txBody>
          <a:bodyPr wrap="none" lIns="0" tIns="0" rIns="0" bIns="0" rtlCol="0" anchor="t"/>
          <a:lstStyle/>
          <a:p>
            <a:pPr algn="ctr" indent="0" marL="0">
              <a:lnSpc>
                <a:spcPts val="34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3" name="Text 8"/>
          <p:cNvSpPr/>
          <p:nvPr/>
        </p:nvSpPr>
        <p:spPr>
          <a:xfrm>
            <a:off x="6670834" y="4350544"/>
            <a:ext cx="4967883" cy="314325"/>
          </a:xfrm>
          <a:prstGeom prst="rect">
            <a:avLst/>
          </a:prstGeom>
          <a:noFill/>
          <a:ln/>
        </p:spPr>
        <p:txBody>
          <a:bodyPr wrap="non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CNN, RNN ve LSTM, yapay zekanın temel yapı taşları</a:t>
            </a:r>
            <a:endParaRPr lang="en-US" sz="1500" dirty="0"/>
          </a:p>
        </p:txBody>
      </p:sp>
      <p:sp>
        <p:nvSpPr>
          <p:cNvPr id="14" name="Shape 9"/>
          <p:cNvSpPr/>
          <p:nvPr/>
        </p:nvSpPr>
        <p:spPr>
          <a:xfrm>
            <a:off x="6523434" y="5033486"/>
            <a:ext cx="7271980" cy="11430"/>
          </a:xfrm>
          <a:prstGeom prst="roundRect">
            <a:avLst>
              <a:gd name="adj" fmla="val 722080"/>
            </a:avLst>
          </a:prstGeom>
          <a:solidFill>
            <a:srgbClr val="194A99"/>
          </a:solidFill>
          <a:ln/>
        </p:spPr>
      </p:sp>
      <p:pic>
        <p:nvPicPr>
          <p:cNvPr id="15" name="Image 3" descr="preencoded.png">    </p:cNvPr>
          <p:cNvPicPr>
            <a:picLocks noChangeAspect="1"/>
          </p:cNvPicPr>
          <p:nvPr/>
        </p:nvPicPr>
        <p:blipFill>
          <a:blip r:embed="rId4"/>
          <a:stretch>
            <a:fillRect/>
          </a:stretch>
        </p:blipFill>
        <p:spPr>
          <a:xfrm>
            <a:off x="818555" y="5067538"/>
            <a:ext cx="6463903" cy="1021556"/>
          </a:xfrm>
          <a:prstGeom prst="rect">
            <a:avLst/>
          </a:prstGeom>
        </p:spPr>
      </p:pic>
      <p:sp>
        <p:nvSpPr>
          <p:cNvPr id="16" name="Text 10"/>
          <p:cNvSpPr/>
          <p:nvPr/>
        </p:nvSpPr>
        <p:spPr>
          <a:xfrm>
            <a:off x="3912275" y="5405557"/>
            <a:ext cx="276225" cy="345400"/>
          </a:xfrm>
          <a:prstGeom prst="rect">
            <a:avLst/>
          </a:prstGeom>
          <a:noFill/>
          <a:ln/>
        </p:spPr>
        <p:txBody>
          <a:bodyPr wrap="none" lIns="0" tIns="0" rIns="0" bIns="0" rtlCol="0" anchor="t"/>
          <a:lstStyle/>
          <a:p>
            <a:pPr algn="ctr" indent="0" marL="0">
              <a:lnSpc>
                <a:spcPts val="3450"/>
              </a:lnSpc>
              <a:buNone/>
            </a:pPr>
            <a:r>
              <a:rPr lang="en-US" sz="2150" dirty="0">
                <a:solidFill>
                  <a:srgbClr val="E2E6E9"/>
                </a:solidFill>
                <a:latin typeface="Merriweather" pitchFamily="34" charset="0"/>
                <a:ea typeface="Merriweather" pitchFamily="34" charset="-122"/>
                <a:cs typeface="Merriweather" pitchFamily="34" charset="-120"/>
              </a:rPr>
              <a:t>4</a:t>
            </a:r>
            <a:endParaRPr lang="en-US" sz="2150" dirty="0"/>
          </a:p>
        </p:txBody>
      </p:sp>
      <p:sp>
        <p:nvSpPr>
          <p:cNvPr id="17" name="Text 11"/>
          <p:cNvSpPr/>
          <p:nvPr/>
        </p:nvSpPr>
        <p:spPr>
          <a:xfrm>
            <a:off x="7478911" y="5263991"/>
            <a:ext cx="6169104" cy="628650"/>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Makineler, görsel ve ardışık verileri insan benzeri anlayışla işleyebiliyor</a:t>
            </a:r>
            <a:endParaRPr lang="en-US" sz="1500" dirty="0"/>
          </a:p>
        </p:txBody>
      </p:sp>
      <p:sp>
        <p:nvSpPr>
          <p:cNvPr id="18" name="Text 12"/>
          <p:cNvSpPr/>
          <p:nvPr/>
        </p:nvSpPr>
        <p:spPr>
          <a:xfrm>
            <a:off x="1080611" y="6531054"/>
            <a:ext cx="12763857" cy="628650"/>
          </a:xfrm>
          <a:prstGeom prst="rect">
            <a:avLst/>
          </a:prstGeom>
          <a:noFill/>
          <a:ln/>
        </p:spPr>
        <p:txBody>
          <a:bodyPr wrap="square" lIns="0" tIns="0" rIns="0" bIns="0" rtlCol="0" anchor="t"/>
          <a:lstStyle/>
          <a:p>
            <a:pPr algn="l" indent="0" marL="0">
              <a:lnSpc>
                <a:spcPts val="2450"/>
              </a:lnSpc>
              <a:buNone/>
            </a:pPr>
            <a:r>
              <a:rPr lang="en-US" sz="1500" b="1" dirty="0">
                <a:solidFill>
                  <a:srgbClr val="E2E6E9"/>
                </a:solidFill>
                <a:latin typeface="Merriweather" pitchFamily="34" charset="0"/>
                <a:ea typeface="Merriweather" pitchFamily="34" charset="-122"/>
                <a:cs typeface="Merriweather" pitchFamily="34" charset="-120"/>
              </a:rPr>
              <a:t>Bu teknolojileri öğrenerek, siz de geleceğin yapay zeka çözümlerine öncülük edebilirsiniz!</a:t>
            </a:r>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 Derin öğrenme alanında bilgi sahibi olmanız, kariyer fırsatlarının kapılarını açacak ve teknoloji dünyasında lider konuma getireceektir.</a:t>
            </a:r>
            <a:endParaRPr lang="en-US" sz="1500" dirty="0"/>
          </a:p>
        </p:txBody>
      </p:sp>
      <p:sp>
        <p:nvSpPr>
          <p:cNvPr id="19" name="Shape 13"/>
          <p:cNvSpPr/>
          <p:nvPr/>
        </p:nvSpPr>
        <p:spPr>
          <a:xfrm>
            <a:off x="785932" y="6310074"/>
            <a:ext cx="22860" cy="1070610"/>
          </a:xfrm>
          <a:prstGeom prst="rect">
            <a:avLst/>
          </a:prstGeom>
          <a:solidFill>
            <a:srgbClr val="609DFF"/>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9623"/>
          </a:xfrm>
          <a:prstGeom prst="rect">
            <a:avLst/>
          </a:prstGeom>
        </p:spPr>
      </p:pic>
      <p:sp>
        <p:nvSpPr>
          <p:cNvPr id="3" name="Text 0"/>
          <p:cNvSpPr/>
          <p:nvPr/>
        </p:nvSpPr>
        <p:spPr>
          <a:xfrm>
            <a:off x="863798" y="3807262"/>
            <a:ext cx="11804213" cy="674846"/>
          </a:xfrm>
          <a:prstGeom prst="rect">
            <a:avLst/>
          </a:prstGeom>
          <a:noFill/>
          <a:ln/>
        </p:spPr>
        <p:txBody>
          <a:bodyPr wrap="none" lIns="0" tIns="0" rIns="0" bIns="0" rtlCol="0" anchor="t"/>
          <a:lstStyle/>
          <a:p>
            <a:pPr algn="l" indent="0" marL="0">
              <a:lnSpc>
                <a:spcPts val="5300"/>
              </a:lnSpc>
              <a:buNone/>
            </a:pPr>
            <a:r>
              <a:rPr lang="en-US" sz="4250" dirty="0">
                <a:solidFill>
                  <a:srgbClr val="F5F0F0"/>
                </a:solidFill>
                <a:latin typeface="Merriweather" pitchFamily="34" charset="0"/>
                <a:ea typeface="Merriweather" pitchFamily="34" charset="-122"/>
                <a:cs typeface="Merriweather" pitchFamily="34" charset="-120"/>
              </a:rPr>
              <a:t>Derin Öğrenmenin Temel Taşları: Sinir Ağları</a:t>
            </a:r>
            <a:endParaRPr lang="en-US" sz="4250" dirty="0"/>
          </a:p>
        </p:txBody>
      </p:sp>
      <p:sp>
        <p:nvSpPr>
          <p:cNvPr id="4" name="Text 1"/>
          <p:cNvSpPr/>
          <p:nvPr/>
        </p:nvSpPr>
        <p:spPr>
          <a:xfrm>
            <a:off x="863798" y="4805958"/>
            <a:ext cx="12902803" cy="1036558"/>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Yapay sinir ağları, verilerdeki karmaşık kalıpları öğrenerek sınıflandırma ve tahmin görevlerini başarıyla gerçekleştirir. İleri beslemeli (feedforward) sinir ağları, veriyi tek yönlü olarak işler ancak ardışık verilerde zamansal bağlamı yakalamada yetersiz kalır.</a:t>
            </a:r>
            <a:endParaRPr lang="en-US" sz="1700" dirty="0"/>
          </a:p>
        </p:txBody>
      </p:sp>
      <p:sp>
        <p:nvSpPr>
          <p:cNvPr id="5" name="Text 2"/>
          <p:cNvSpPr/>
          <p:nvPr/>
        </p:nvSpPr>
        <p:spPr>
          <a:xfrm>
            <a:off x="863798" y="6085403"/>
            <a:ext cx="12902803" cy="1036558"/>
          </a:xfrm>
          <a:prstGeom prst="rect">
            <a:avLst/>
          </a:prstGeom>
          <a:noFill/>
          <a:ln/>
        </p:spPr>
        <p:txBody>
          <a:bodyPr wrap="squar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CNN, RNN ve LSTM</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farklı veri türleri ve problem alanları için özel olarak geliştirilmiş sinir ağı mimarileridir. Her biri kendine özgü avantajlar sunarak makine öğrenmesi problemlerinde devrim yaratmıştır. Bu mimarileri anlamak, yapay zekanın nasıl çalıştığını kavramak açısından kritik öneme sahiptir.</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631627"/>
            <a:ext cx="7416403" cy="1349692"/>
          </a:xfrm>
          <a:prstGeom prst="rect">
            <a:avLst/>
          </a:prstGeom>
          <a:noFill/>
          <a:ln/>
        </p:spPr>
        <p:txBody>
          <a:bodyPr wrap="square" lIns="0" tIns="0" rIns="0" bIns="0" rtlCol="0" anchor="t"/>
          <a:lstStyle/>
          <a:p>
            <a:pPr algn="l" indent="0" marL="0">
              <a:lnSpc>
                <a:spcPts val="5300"/>
              </a:lnSpc>
              <a:buNone/>
            </a:pPr>
            <a:r>
              <a:rPr lang="en-US" sz="4250" dirty="0">
                <a:solidFill>
                  <a:srgbClr val="F5F0F0"/>
                </a:solidFill>
                <a:latin typeface="Merriweather" pitchFamily="34" charset="0"/>
                <a:ea typeface="Merriweather" pitchFamily="34" charset="-122"/>
                <a:cs typeface="Merriweather" pitchFamily="34" charset="-120"/>
              </a:rPr>
              <a:t>CNN (Convolutional Neural Network) Nedir?</a:t>
            </a:r>
            <a:endParaRPr lang="en-US" sz="4250" dirty="0"/>
          </a:p>
        </p:txBody>
      </p:sp>
      <p:sp>
        <p:nvSpPr>
          <p:cNvPr id="4" name="Text 1"/>
          <p:cNvSpPr/>
          <p:nvPr/>
        </p:nvSpPr>
        <p:spPr>
          <a:xfrm>
            <a:off x="863798" y="2521029"/>
            <a:ext cx="2699623" cy="337304"/>
          </a:xfrm>
          <a:prstGeom prst="rect">
            <a:avLst/>
          </a:prstGeom>
          <a:noFill/>
          <a:ln/>
        </p:spPr>
        <p:txBody>
          <a:bodyPr wrap="none" lIns="0" tIns="0" rIns="0" bIns="0" rtlCol="0" anchor="t"/>
          <a:lstStyle/>
          <a:p>
            <a:pPr algn="l" indent="0" marL="0">
              <a:lnSpc>
                <a:spcPts val="2650"/>
              </a:lnSpc>
              <a:buNone/>
            </a:pPr>
            <a:r>
              <a:rPr lang="en-US" sz="2100" dirty="0">
                <a:solidFill>
                  <a:srgbClr val="F5F0F0"/>
                </a:solidFill>
                <a:latin typeface="Merriweather" pitchFamily="34" charset="0"/>
                <a:ea typeface="Merriweather" pitchFamily="34" charset="-122"/>
                <a:cs typeface="Merriweather" pitchFamily="34" charset="-120"/>
              </a:rPr>
              <a:t>Temel Özellikler</a:t>
            </a:r>
            <a:endParaRPr lang="en-US" sz="2100" dirty="0"/>
          </a:p>
        </p:txBody>
      </p:sp>
      <p:sp>
        <p:nvSpPr>
          <p:cNvPr id="5" name="Text 2"/>
          <p:cNvSpPr/>
          <p:nvPr/>
        </p:nvSpPr>
        <p:spPr>
          <a:xfrm>
            <a:off x="863798" y="3074194"/>
            <a:ext cx="3444716" cy="691039"/>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Görüntü ve video gibi çok boyutlu verilerde çalışır</a:t>
            </a:r>
            <a:endParaRPr lang="en-US" sz="1700" dirty="0"/>
          </a:p>
        </p:txBody>
      </p:sp>
      <p:sp>
        <p:nvSpPr>
          <p:cNvPr id="6" name="Text 3"/>
          <p:cNvSpPr/>
          <p:nvPr/>
        </p:nvSpPr>
        <p:spPr>
          <a:xfrm>
            <a:off x="863798" y="3840718"/>
            <a:ext cx="3444716" cy="1036558"/>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Evrişim (konvolüsyon) katmanları görüntüdeki özellikleri filtrelerle çıkarır</a:t>
            </a:r>
            <a:endParaRPr lang="en-US" sz="1700" dirty="0"/>
          </a:p>
        </p:txBody>
      </p:sp>
      <p:sp>
        <p:nvSpPr>
          <p:cNvPr id="7" name="Text 4"/>
          <p:cNvSpPr/>
          <p:nvPr/>
        </p:nvSpPr>
        <p:spPr>
          <a:xfrm>
            <a:off x="863798" y="4952762"/>
            <a:ext cx="3444716" cy="1036558"/>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Kenarlar, renkler ve doku gibi vizüel özellikleri otomatik olarak öğrenir</a:t>
            </a:r>
            <a:endParaRPr lang="en-US" sz="1700" dirty="0"/>
          </a:p>
        </p:txBody>
      </p:sp>
      <p:sp>
        <p:nvSpPr>
          <p:cNvPr id="8" name="Text 5"/>
          <p:cNvSpPr/>
          <p:nvPr/>
        </p:nvSpPr>
        <p:spPr>
          <a:xfrm>
            <a:off x="863798" y="6064806"/>
            <a:ext cx="3444716" cy="691039"/>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Havuzlama katmanları verinin boyutunu küçültür</a:t>
            </a:r>
            <a:endParaRPr lang="en-US" sz="1700" dirty="0"/>
          </a:p>
        </p:txBody>
      </p:sp>
      <p:sp>
        <p:nvSpPr>
          <p:cNvPr id="9" name="Text 6"/>
          <p:cNvSpPr/>
          <p:nvPr/>
        </p:nvSpPr>
        <p:spPr>
          <a:xfrm>
            <a:off x="863798" y="6831330"/>
            <a:ext cx="3444716" cy="691039"/>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Tam bağlı katmanlar sınıflandırma kararını verir</a:t>
            </a:r>
            <a:endParaRPr lang="en-US" sz="1700" dirty="0"/>
          </a:p>
        </p:txBody>
      </p:sp>
      <p:sp>
        <p:nvSpPr>
          <p:cNvPr id="10" name="Text 7"/>
          <p:cNvSpPr/>
          <p:nvPr/>
        </p:nvSpPr>
        <p:spPr>
          <a:xfrm>
            <a:off x="4843105" y="2521029"/>
            <a:ext cx="3444716" cy="674608"/>
          </a:xfrm>
          <a:prstGeom prst="rect">
            <a:avLst/>
          </a:prstGeom>
          <a:noFill/>
          <a:ln/>
        </p:spPr>
        <p:txBody>
          <a:bodyPr wrap="square" lIns="0" tIns="0" rIns="0" bIns="0" rtlCol="0" anchor="t"/>
          <a:lstStyle/>
          <a:p>
            <a:pPr algn="l" indent="0" marL="0">
              <a:lnSpc>
                <a:spcPts val="2650"/>
              </a:lnSpc>
              <a:buNone/>
            </a:pPr>
            <a:r>
              <a:rPr lang="en-US" sz="2100" dirty="0">
                <a:solidFill>
                  <a:srgbClr val="F5F0F0"/>
                </a:solidFill>
                <a:latin typeface="Merriweather" pitchFamily="34" charset="0"/>
                <a:ea typeface="Merriweather" pitchFamily="34" charset="-122"/>
                <a:cs typeface="Merriweather" pitchFamily="34" charset="-120"/>
              </a:rPr>
              <a:t>Gerçek Hayat Uygulamaları</a:t>
            </a:r>
            <a:endParaRPr lang="en-US" sz="2100" dirty="0"/>
          </a:p>
        </p:txBody>
      </p:sp>
      <p:sp>
        <p:nvSpPr>
          <p:cNvPr id="11" name="Text 8"/>
          <p:cNvSpPr/>
          <p:nvPr/>
        </p:nvSpPr>
        <p:spPr>
          <a:xfrm>
            <a:off x="4843105" y="3411498"/>
            <a:ext cx="3444716" cy="691039"/>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Yüz Tanıma:</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Facebook fotoğraf etiketleme</a:t>
            </a:r>
            <a:endParaRPr lang="en-US" sz="1700" dirty="0"/>
          </a:p>
        </p:txBody>
      </p:sp>
      <p:sp>
        <p:nvSpPr>
          <p:cNvPr id="12" name="Text 9"/>
          <p:cNvSpPr/>
          <p:nvPr/>
        </p:nvSpPr>
        <p:spPr>
          <a:xfrm>
            <a:off x="4843105" y="4178022"/>
            <a:ext cx="3444716" cy="691039"/>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Tıbbi Görüntü:</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Tomografi ve X-ray analizi</a:t>
            </a:r>
            <a:endParaRPr lang="en-US" sz="1700" dirty="0"/>
          </a:p>
        </p:txBody>
      </p:sp>
      <p:sp>
        <p:nvSpPr>
          <p:cNvPr id="13" name="Text 10"/>
          <p:cNvSpPr/>
          <p:nvPr/>
        </p:nvSpPr>
        <p:spPr>
          <a:xfrm>
            <a:off x="4843105" y="4944547"/>
            <a:ext cx="3444716" cy="691039"/>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Otonom Araçlar:</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Nesne ve işaret tanıması</a:t>
            </a:r>
            <a:endParaRPr lang="en-US" sz="1700" dirty="0"/>
          </a:p>
        </p:txBody>
      </p:sp>
      <p:sp>
        <p:nvSpPr>
          <p:cNvPr id="14" name="Text 11"/>
          <p:cNvSpPr/>
          <p:nvPr/>
        </p:nvSpPr>
        <p:spPr>
          <a:xfrm>
            <a:off x="4843105" y="5711071"/>
            <a:ext cx="3444716" cy="691039"/>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Güvenlik:</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Video gözetleme sistemleri</a:t>
            </a:r>
            <a:endParaRPr lang="en-US" sz="1700" dirty="0"/>
          </a:p>
        </p:txBody>
      </p:sp>
      <p:sp>
        <p:nvSpPr>
          <p:cNvPr id="15" name="Text 12"/>
          <p:cNvSpPr/>
          <p:nvPr/>
        </p:nvSpPr>
        <p:spPr>
          <a:xfrm>
            <a:off x="4843105" y="6477595"/>
            <a:ext cx="3444716" cy="691039"/>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2E6E9"/>
                </a:solidFill>
                <a:latin typeface="Merriweather" pitchFamily="34" charset="0"/>
                <a:ea typeface="Merriweather" pitchFamily="34" charset="-122"/>
                <a:cs typeface="Merriweather" pitchFamily="34" charset="-120"/>
              </a:rPr>
              <a:t>E-ticaret:</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Ürün tavsiyesi ve görüntü araması</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03553" y="712470"/>
            <a:ext cx="7536894" cy="1255633"/>
          </a:xfrm>
          <a:prstGeom prst="rect">
            <a:avLst/>
          </a:prstGeom>
          <a:noFill/>
          <a:ln/>
        </p:spPr>
        <p:txBody>
          <a:bodyPr wrap="square" lIns="0" tIns="0" rIns="0" bIns="0" rtlCol="0" anchor="t"/>
          <a:lstStyle/>
          <a:p>
            <a:pPr algn="l" indent="0" marL="0">
              <a:lnSpc>
                <a:spcPts val="4900"/>
              </a:lnSpc>
              <a:buNone/>
            </a:pPr>
            <a:r>
              <a:rPr lang="en-US" sz="3950" dirty="0">
                <a:solidFill>
                  <a:srgbClr val="F5F0F0"/>
                </a:solidFill>
                <a:latin typeface="Merriweather" pitchFamily="34" charset="0"/>
                <a:ea typeface="Merriweather" pitchFamily="34" charset="-122"/>
                <a:cs typeface="Merriweather" pitchFamily="34" charset="-120"/>
              </a:rPr>
              <a:t>RNN (Recurrent Neural Network) Nedir?</a:t>
            </a:r>
            <a:endParaRPr lang="en-US" sz="3950" dirty="0"/>
          </a:p>
        </p:txBody>
      </p:sp>
      <p:sp>
        <p:nvSpPr>
          <p:cNvPr id="4" name="Text 1"/>
          <p:cNvSpPr/>
          <p:nvPr/>
        </p:nvSpPr>
        <p:spPr>
          <a:xfrm>
            <a:off x="803553" y="2269450"/>
            <a:ext cx="7536894" cy="964049"/>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Ardışık (sıralı) verilerde bağlamı yakalamak için özel olarak tasarlanmış RNN, her adımda </a:t>
            </a:r>
            <a:pPr algn="l" indent="0" marL="0">
              <a:lnSpc>
                <a:spcPts val="2500"/>
              </a:lnSpc>
              <a:buNone/>
            </a:pPr>
            <a:r>
              <a:rPr lang="en-US" sz="1550" b="1" dirty="0">
                <a:solidFill>
                  <a:srgbClr val="E2E6E9"/>
                </a:solidFill>
                <a:latin typeface="Merriweather" pitchFamily="34" charset="0"/>
                <a:ea typeface="Merriweather" pitchFamily="34" charset="-122"/>
                <a:cs typeface="Merriweather" pitchFamily="34" charset="-120"/>
              </a:rPr>
              <a:t>önceki gizli durumu</a:t>
            </a:r>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 ve </a:t>
            </a:r>
            <a:pPr algn="l" indent="0" marL="0">
              <a:lnSpc>
                <a:spcPts val="2500"/>
              </a:lnSpc>
              <a:buNone/>
            </a:pPr>
            <a:r>
              <a:rPr lang="en-US" sz="1550" b="1" dirty="0">
                <a:solidFill>
                  <a:srgbClr val="E2E6E9"/>
                </a:solidFill>
                <a:latin typeface="Merriweather" pitchFamily="34" charset="0"/>
                <a:ea typeface="Merriweather" pitchFamily="34" charset="-122"/>
                <a:cs typeface="Merriweather" pitchFamily="34" charset="-120"/>
              </a:rPr>
              <a:t>mevcut girdiyi</a:t>
            </a:r>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 kullanarak çıktı üretir. Bu döngüsel yapı, zaman serileri ve dil gibi sıralı bilgiler için idealdir.</a:t>
            </a:r>
            <a:endParaRPr lang="en-US" sz="1550" dirty="0"/>
          </a:p>
        </p:txBody>
      </p:sp>
      <p:sp>
        <p:nvSpPr>
          <p:cNvPr id="5" name="Shape 2"/>
          <p:cNvSpPr/>
          <p:nvPr/>
        </p:nvSpPr>
        <p:spPr>
          <a:xfrm>
            <a:off x="803553" y="3459480"/>
            <a:ext cx="3667958" cy="1493996"/>
          </a:xfrm>
          <a:prstGeom prst="roundRect">
            <a:avLst>
              <a:gd name="adj" fmla="val 5648"/>
            </a:avLst>
          </a:prstGeom>
          <a:solidFill>
            <a:srgbClr val="003180"/>
          </a:solidFill>
          <a:ln w="7620">
            <a:solidFill>
              <a:srgbClr val="194A99"/>
            </a:solidFill>
            <a:prstDash val="solid"/>
          </a:ln>
        </p:spPr>
      </p:sp>
      <p:sp>
        <p:nvSpPr>
          <p:cNvPr id="6" name="Text 3"/>
          <p:cNvSpPr/>
          <p:nvPr/>
        </p:nvSpPr>
        <p:spPr>
          <a:xfrm>
            <a:off x="1012031" y="3667958"/>
            <a:ext cx="2511266" cy="313849"/>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Dil Modelleme</a:t>
            </a:r>
            <a:endParaRPr lang="en-US" sz="1950" dirty="0"/>
          </a:p>
        </p:txBody>
      </p:sp>
      <p:sp>
        <p:nvSpPr>
          <p:cNvPr id="7" name="Text 4"/>
          <p:cNvSpPr/>
          <p:nvPr/>
        </p:nvSpPr>
        <p:spPr>
          <a:xfrm>
            <a:off x="1012031" y="4102298"/>
            <a:ext cx="3251002" cy="642699"/>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Sonraki kelimeleri tahmin ederek metinsel bağlamı anlar</a:t>
            </a:r>
            <a:endParaRPr lang="en-US" sz="1550" dirty="0"/>
          </a:p>
        </p:txBody>
      </p:sp>
      <p:sp>
        <p:nvSpPr>
          <p:cNvPr id="8" name="Shape 5"/>
          <p:cNvSpPr/>
          <p:nvPr/>
        </p:nvSpPr>
        <p:spPr>
          <a:xfrm>
            <a:off x="4672370" y="3459480"/>
            <a:ext cx="3668078" cy="1493996"/>
          </a:xfrm>
          <a:prstGeom prst="roundRect">
            <a:avLst>
              <a:gd name="adj" fmla="val 5648"/>
            </a:avLst>
          </a:prstGeom>
          <a:solidFill>
            <a:srgbClr val="003180"/>
          </a:solidFill>
          <a:ln w="7620">
            <a:solidFill>
              <a:srgbClr val="194A99"/>
            </a:solidFill>
            <a:prstDash val="solid"/>
          </a:ln>
        </p:spPr>
      </p:sp>
      <p:sp>
        <p:nvSpPr>
          <p:cNvPr id="9" name="Text 6"/>
          <p:cNvSpPr/>
          <p:nvPr/>
        </p:nvSpPr>
        <p:spPr>
          <a:xfrm>
            <a:off x="4880848" y="3667958"/>
            <a:ext cx="2511266" cy="313849"/>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Konuşma Tanıma</a:t>
            </a:r>
            <a:endParaRPr lang="en-US" sz="1950" dirty="0"/>
          </a:p>
        </p:txBody>
      </p:sp>
      <p:sp>
        <p:nvSpPr>
          <p:cNvPr id="10" name="Text 7"/>
          <p:cNvSpPr/>
          <p:nvPr/>
        </p:nvSpPr>
        <p:spPr>
          <a:xfrm>
            <a:off x="4880848" y="4102298"/>
            <a:ext cx="3251121" cy="642699"/>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Ses sinyallerindeki zamansal kalıpları öğrenir</a:t>
            </a:r>
            <a:endParaRPr lang="en-US" sz="1550" dirty="0"/>
          </a:p>
        </p:txBody>
      </p:sp>
      <p:sp>
        <p:nvSpPr>
          <p:cNvPr id="11" name="Shape 8"/>
          <p:cNvSpPr/>
          <p:nvPr/>
        </p:nvSpPr>
        <p:spPr>
          <a:xfrm>
            <a:off x="803553" y="5154335"/>
            <a:ext cx="7536894" cy="1172647"/>
          </a:xfrm>
          <a:prstGeom prst="roundRect">
            <a:avLst>
              <a:gd name="adj" fmla="val 7196"/>
            </a:avLst>
          </a:prstGeom>
          <a:solidFill>
            <a:srgbClr val="003180"/>
          </a:solidFill>
          <a:ln w="7620">
            <a:solidFill>
              <a:srgbClr val="194A99"/>
            </a:solidFill>
            <a:prstDash val="solid"/>
          </a:ln>
        </p:spPr>
      </p:sp>
      <p:sp>
        <p:nvSpPr>
          <p:cNvPr id="12" name="Text 9"/>
          <p:cNvSpPr/>
          <p:nvPr/>
        </p:nvSpPr>
        <p:spPr>
          <a:xfrm>
            <a:off x="1012031" y="5362813"/>
            <a:ext cx="2511266" cy="313849"/>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Duygu Analizi</a:t>
            </a:r>
            <a:endParaRPr lang="en-US" sz="1950" dirty="0"/>
          </a:p>
        </p:txBody>
      </p:sp>
      <p:sp>
        <p:nvSpPr>
          <p:cNvPr id="13" name="Text 10"/>
          <p:cNvSpPr/>
          <p:nvPr/>
        </p:nvSpPr>
        <p:spPr>
          <a:xfrm>
            <a:off x="1012031" y="5797153"/>
            <a:ext cx="7119938" cy="321350"/>
          </a:xfrm>
          <a:prstGeom prst="rect">
            <a:avLst/>
          </a:prstGeom>
          <a:noFill/>
          <a:ln/>
        </p:spPr>
        <p:txBody>
          <a:bodyPr wrap="non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Metin dizisinde duygusal ton tespiti yapar</a:t>
            </a:r>
            <a:endParaRPr lang="en-US" sz="1550" dirty="0"/>
          </a:p>
        </p:txBody>
      </p:sp>
      <p:sp>
        <p:nvSpPr>
          <p:cNvPr id="14" name="Text 11"/>
          <p:cNvSpPr/>
          <p:nvPr/>
        </p:nvSpPr>
        <p:spPr>
          <a:xfrm>
            <a:off x="803553" y="6552962"/>
            <a:ext cx="7536894" cy="964049"/>
          </a:xfrm>
          <a:prstGeom prst="rect">
            <a:avLst/>
          </a:prstGeom>
          <a:noFill/>
          <a:ln/>
        </p:spPr>
        <p:txBody>
          <a:bodyPr wrap="square" lIns="0" tIns="0" rIns="0" bIns="0" rtlCol="0" anchor="t"/>
          <a:lstStyle/>
          <a:p>
            <a:pPr algn="l" indent="0" marL="0">
              <a:lnSpc>
                <a:spcPts val="2500"/>
              </a:lnSpc>
              <a:buNone/>
            </a:pPr>
            <a:r>
              <a:rPr lang="en-US" sz="1550" dirty="0">
                <a:solidFill>
                  <a:srgbClr val="609DFF"/>
                </a:solidFill>
                <a:latin typeface="Merriweather" pitchFamily="34" charset="0"/>
                <a:ea typeface="Merriweather" pitchFamily="34" charset="-122"/>
                <a:cs typeface="Merriweather" pitchFamily="34" charset="-120"/>
              </a:rPr>
              <a:t>Ancak uzun dizilerde "kaybolan gradyan" (vanishing gradient) problemi nedeniyle performansı önemli ölçüde düşer.</a:t>
            </a:r>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 Bu sınırlılık, LSTM gibi geliştiş mimarilerin geliştirilmesine yol açmıştır.</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815"/>
          </a:xfrm>
          <a:prstGeom prst="rect">
            <a:avLst/>
          </a:prstGeom>
        </p:spPr>
      </p:pic>
      <p:sp>
        <p:nvSpPr>
          <p:cNvPr id="3" name="Text 0"/>
          <p:cNvSpPr/>
          <p:nvPr/>
        </p:nvSpPr>
        <p:spPr>
          <a:xfrm>
            <a:off x="729615" y="501610"/>
            <a:ext cx="7684770" cy="1139904"/>
          </a:xfrm>
          <a:prstGeom prst="rect">
            <a:avLst/>
          </a:prstGeom>
          <a:noFill/>
          <a:ln/>
        </p:spPr>
        <p:txBody>
          <a:bodyPr wrap="square" lIns="0" tIns="0" rIns="0" bIns="0" rtlCol="0" anchor="t"/>
          <a:lstStyle/>
          <a:p>
            <a:pPr algn="l" indent="0" marL="0">
              <a:lnSpc>
                <a:spcPts val="4450"/>
              </a:lnSpc>
              <a:buNone/>
            </a:pPr>
            <a:r>
              <a:rPr lang="en-US" sz="3550" dirty="0">
                <a:solidFill>
                  <a:srgbClr val="F5F0F0"/>
                </a:solidFill>
                <a:latin typeface="Merriweather" pitchFamily="34" charset="0"/>
                <a:ea typeface="Merriweather" pitchFamily="34" charset="-122"/>
                <a:cs typeface="Merriweather" pitchFamily="34" charset="-120"/>
              </a:rPr>
              <a:t>LSTM (Long Short-Term Memory) Nedir?</a:t>
            </a:r>
            <a:endParaRPr lang="en-US" sz="3550" dirty="0"/>
          </a:p>
        </p:txBody>
      </p:sp>
      <p:sp>
        <p:nvSpPr>
          <p:cNvPr id="4" name="Text 1"/>
          <p:cNvSpPr/>
          <p:nvPr/>
        </p:nvSpPr>
        <p:spPr>
          <a:xfrm>
            <a:off x="729615" y="1915120"/>
            <a:ext cx="7684770" cy="875467"/>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LSTM, RNN'nin geliştirilmiş hali olarak </a:t>
            </a:r>
            <a:pPr algn="l" indent="0" marL="0">
              <a:lnSpc>
                <a:spcPts val="2250"/>
              </a:lnSpc>
              <a:buNone/>
            </a:pPr>
            <a:r>
              <a:rPr lang="en-US" sz="1400" b="1" dirty="0">
                <a:solidFill>
                  <a:srgbClr val="E2E6E9"/>
                </a:solidFill>
                <a:latin typeface="Merriweather" pitchFamily="34" charset="0"/>
                <a:ea typeface="Merriweather" pitchFamily="34" charset="-122"/>
                <a:cs typeface="Merriweather" pitchFamily="34" charset="-120"/>
              </a:rPr>
              <a:t>uzun vadeli bağımlılıkları</a:t>
            </a:r>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 etkili bir şekilde öğrenebilir. Özel kapı mekanizmaları sayesinde, bilginin ne zaman tutulacağını ve ne zaman atılacağını kontrol eder.</a:t>
            </a:r>
            <a:endParaRPr lang="en-US" sz="1400" dirty="0"/>
          </a:p>
        </p:txBody>
      </p:sp>
      <p:sp>
        <p:nvSpPr>
          <p:cNvPr id="5" name="Shape 2"/>
          <p:cNvSpPr/>
          <p:nvPr/>
        </p:nvSpPr>
        <p:spPr>
          <a:xfrm>
            <a:off x="729615" y="2995732"/>
            <a:ext cx="7684770" cy="1096685"/>
          </a:xfrm>
          <a:prstGeom prst="roundRect">
            <a:avLst>
              <a:gd name="adj" fmla="val 6986"/>
            </a:avLst>
          </a:prstGeom>
          <a:solidFill>
            <a:srgbClr val="09151A">
              <a:alpha val="95000"/>
            </a:srgbClr>
          </a:solidFill>
          <a:ln w="22860">
            <a:solidFill>
              <a:srgbClr val="194A99"/>
            </a:solidFill>
            <a:prstDash val="solid"/>
          </a:ln>
        </p:spPr>
      </p:sp>
      <p:sp>
        <p:nvSpPr>
          <p:cNvPr id="6" name="Shape 3"/>
          <p:cNvSpPr/>
          <p:nvPr/>
        </p:nvSpPr>
        <p:spPr>
          <a:xfrm>
            <a:off x="752475" y="3018592"/>
            <a:ext cx="729615" cy="1050965"/>
          </a:xfrm>
          <a:prstGeom prst="roundRect">
            <a:avLst>
              <a:gd name="adj" fmla="val 6741"/>
            </a:avLst>
          </a:prstGeom>
          <a:solidFill>
            <a:srgbClr val="003180"/>
          </a:solidFill>
          <a:ln/>
        </p:spPr>
      </p:sp>
      <p:sp>
        <p:nvSpPr>
          <p:cNvPr id="7" name="Text 4"/>
          <p:cNvSpPr/>
          <p:nvPr/>
        </p:nvSpPr>
        <p:spPr>
          <a:xfrm>
            <a:off x="976670" y="3373041"/>
            <a:ext cx="273606" cy="341948"/>
          </a:xfrm>
          <a:prstGeom prst="rect">
            <a:avLst/>
          </a:prstGeom>
          <a:noFill/>
          <a:ln/>
        </p:spPr>
        <p:txBody>
          <a:bodyPr wrap="none" lIns="0" tIns="0" rIns="0" bIns="0" rtlCol="0" anchor="t"/>
          <a:lstStyle/>
          <a:p>
            <a:pPr algn="l" indent="0" marL="0">
              <a:lnSpc>
                <a:spcPts val="21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8" name="Text 5"/>
          <p:cNvSpPr/>
          <p:nvPr/>
        </p:nvSpPr>
        <p:spPr>
          <a:xfrm>
            <a:off x="1664494" y="3200995"/>
            <a:ext cx="2280166" cy="284917"/>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Unutma Kapısı</a:t>
            </a:r>
            <a:endParaRPr lang="en-US" sz="1750" dirty="0"/>
          </a:p>
        </p:txBody>
      </p:sp>
      <p:sp>
        <p:nvSpPr>
          <p:cNvPr id="9" name="Text 6"/>
          <p:cNvSpPr/>
          <p:nvPr/>
        </p:nvSpPr>
        <p:spPr>
          <a:xfrm>
            <a:off x="1664494" y="3595330"/>
            <a:ext cx="6544628" cy="291822"/>
          </a:xfrm>
          <a:prstGeom prst="rect">
            <a:avLst/>
          </a:prstGeom>
          <a:noFill/>
          <a:ln/>
        </p:spPr>
        <p:txBody>
          <a:bodyPr wrap="non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Önceki durumdan hangi bilginin unutulacağını belirler</a:t>
            </a:r>
            <a:endParaRPr lang="en-US" sz="1400" dirty="0"/>
          </a:p>
        </p:txBody>
      </p:sp>
      <p:sp>
        <p:nvSpPr>
          <p:cNvPr id="10" name="Shape 7"/>
          <p:cNvSpPr/>
          <p:nvPr/>
        </p:nvSpPr>
        <p:spPr>
          <a:xfrm>
            <a:off x="729615" y="4274820"/>
            <a:ext cx="7684770" cy="1096685"/>
          </a:xfrm>
          <a:prstGeom prst="roundRect">
            <a:avLst>
              <a:gd name="adj" fmla="val 6986"/>
            </a:avLst>
          </a:prstGeom>
          <a:solidFill>
            <a:srgbClr val="09151A">
              <a:alpha val="95000"/>
            </a:srgbClr>
          </a:solidFill>
          <a:ln w="22860">
            <a:solidFill>
              <a:srgbClr val="194A99"/>
            </a:solidFill>
            <a:prstDash val="solid"/>
          </a:ln>
        </p:spPr>
      </p:sp>
      <p:sp>
        <p:nvSpPr>
          <p:cNvPr id="11" name="Shape 8"/>
          <p:cNvSpPr/>
          <p:nvPr/>
        </p:nvSpPr>
        <p:spPr>
          <a:xfrm>
            <a:off x="752475" y="4297680"/>
            <a:ext cx="729615" cy="1050965"/>
          </a:xfrm>
          <a:prstGeom prst="roundRect">
            <a:avLst>
              <a:gd name="adj" fmla="val 6741"/>
            </a:avLst>
          </a:prstGeom>
          <a:solidFill>
            <a:srgbClr val="003180"/>
          </a:solidFill>
          <a:ln/>
        </p:spPr>
      </p:sp>
      <p:sp>
        <p:nvSpPr>
          <p:cNvPr id="12" name="Text 9"/>
          <p:cNvSpPr/>
          <p:nvPr/>
        </p:nvSpPr>
        <p:spPr>
          <a:xfrm>
            <a:off x="976670" y="4652129"/>
            <a:ext cx="273606" cy="341948"/>
          </a:xfrm>
          <a:prstGeom prst="rect">
            <a:avLst/>
          </a:prstGeom>
          <a:noFill/>
          <a:ln/>
        </p:spPr>
        <p:txBody>
          <a:bodyPr wrap="none" lIns="0" tIns="0" rIns="0" bIns="0" rtlCol="0" anchor="t"/>
          <a:lstStyle/>
          <a:p>
            <a:pPr algn="l" indent="0" marL="0">
              <a:lnSpc>
                <a:spcPts val="21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13" name="Text 10"/>
          <p:cNvSpPr/>
          <p:nvPr/>
        </p:nvSpPr>
        <p:spPr>
          <a:xfrm>
            <a:off x="1664494" y="4480084"/>
            <a:ext cx="2280166" cy="284917"/>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Giriş Kapısı</a:t>
            </a:r>
            <a:endParaRPr lang="en-US" sz="1750" dirty="0"/>
          </a:p>
        </p:txBody>
      </p:sp>
      <p:sp>
        <p:nvSpPr>
          <p:cNvPr id="14" name="Text 11"/>
          <p:cNvSpPr/>
          <p:nvPr/>
        </p:nvSpPr>
        <p:spPr>
          <a:xfrm>
            <a:off x="1664494" y="4874419"/>
            <a:ext cx="6544628" cy="291822"/>
          </a:xfrm>
          <a:prstGeom prst="rect">
            <a:avLst/>
          </a:prstGeom>
          <a:noFill/>
          <a:ln/>
        </p:spPr>
        <p:txBody>
          <a:bodyPr wrap="non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Yeni gelen bilginin ne kadarının tutulacağını karar verir</a:t>
            </a:r>
            <a:endParaRPr lang="en-US" sz="1400" dirty="0"/>
          </a:p>
        </p:txBody>
      </p:sp>
      <p:sp>
        <p:nvSpPr>
          <p:cNvPr id="15" name="Shape 12"/>
          <p:cNvSpPr/>
          <p:nvPr/>
        </p:nvSpPr>
        <p:spPr>
          <a:xfrm>
            <a:off x="729615" y="5553908"/>
            <a:ext cx="7684770" cy="1096685"/>
          </a:xfrm>
          <a:prstGeom prst="roundRect">
            <a:avLst>
              <a:gd name="adj" fmla="val 6986"/>
            </a:avLst>
          </a:prstGeom>
          <a:solidFill>
            <a:srgbClr val="09151A">
              <a:alpha val="95000"/>
            </a:srgbClr>
          </a:solidFill>
          <a:ln w="22860">
            <a:solidFill>
              <a:srgbClr val="194A99"/>
            </a:solidFill>
            <a:prstDash val="solid"/>
          </a:ln>
        </p:spPr>
      </p:sp>
      <p:sp>
        <p:nvSpPr>
          <p:cNvPr id="16" name="Shape 13"/>
          <p:cNvSpPr/>
          <p:nvPr/>
        </p:nvSpPr>
        <p:spPr>
          <a:xfrm>
            <a:off x="752475" y="5576768"/>
            <a:ext cx="729615" cy="1050965"/>
          </a:xfrm>
          <a:prstGeom prst="roundRect">
            <a:avLst>
              <a:gd name="adj" fmla="val 6741"/>
            </a:avLst>
          </a:prstGeom>
          <a:solidFill>
            <a:srgbClr val="003180"/>
          </a:solidFill>
          <a:ln/>
        </p:spPr>
      </p:sp>
      <p:sp>
        <p:nvSpPr>
          <p:cNvPr id="17" name="Text 14"/>
          <p:cNvSpPr/>
          <p:nvPr/>
        </p:nvSpPr>
        <p:spPr>
          <a:xfrm>
            <a:off x="976670" y="5931217"/>
            <a:ext cx="273606" cy="341948"/>
          </a:xfrm>
          <a:prstGeom prst="rect">
            <a:avLst/>
          </a:prstGeom>
          <a:noFill/>
          <a:ln/>
        </p:spPr>
        <p:txBody>
          <a:bodyPr wrap="none" lIns="0" tIns="0" rIns="0" bIns="0" rtlCol="0" anchor="t"/>
          <a:lstStyle/>
          <a:p>
            <a:pPr algn="l" indent="0" marL="0">
              <a:lnSpc>
                <a:spcPts val="21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8" name="Text 15"/>
          <p:cNvSpPr/>
          <p:nvPr/>
        </p:nvSpPr>
        <p:spPr>
          <a:xfrm>
            <a:off x="1664494" y="5759172"/>
            <a:ext cx="2280166" cy="284917"/>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Çıkış Kapısı</a:t>
            </a:r>
            <a:endParaRPr lang="en-US" sz="1750" dirty="0"/>
          </a:p>
        </p:txBody>
      </p:sp>
      <p:sp>
        <p:nvSpPr>
          <p:cNvPr id="19" name="Text 16"/>
          <p:cNvSpPr/>
          <p:nvPr/>
        </p:nvSpPr>
        <p:spPr>
          <a:xfrm>
            <a:off x="1664494" y="6153507"/>
            <a:ext cx="6544628" cy="291822"/>
          </a:xfrm>
          <a:prstGeom prst="rect">
            <a:avLst/>
          </a:prstGeom>
          <a:noFill/>
          <a:ln/>
        </p:spPr>
        <p:txBody>
          <a:bodyPr wrap="non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Hücre durumundan ne kadarının çıktı olacağını seçer</a:t>
            </a:r>
            <a:endParaRPr lang="en-US" sz="1400" dirty="0"/>
          </a:p>
        </p:txBody>
      </p:sp>
      <p:sp>
        <p:nvSpPr>
          <p:cNvPr id="20" name="Text 17"/>
          <p:cNvSpPr/>
          <p:nvPr/>
        </p:nvSpPr>
        <p:spPr>
          <a:xfrm>
            <a:off x="729615" y="6855738"/>
            <a:ext cx="7684770" cy="875467"/>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highlight>
                  <a:srgbClr val="609DFF"/>
                </a:highlight>
                <a:latin typeface="Merriweather" pitchFamily="34" charset="0"/>
                <a:ea typeface="Merriweather" pitchFamily="34" charset="-122"/>
                <a:cs typeface="Merriweather" pitchFamily="34" charset="-120"/>
              </a:rPr>
              <a:t>LSTM, "kaybolan gradyan" sorununu çözerek, çok daha uzun bağımlılıkları başarıyla öğrenebilir.</a:t>
            </a:r>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 Konuşma tanıma, el yazısı tanıması, anomali tespiti ve zaman serisi tahmininde yaygın olarak kullanılır.</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1227296"/>
            <a:ext cx="11777543" cy="674846"/>
          </a:xfrm>
          <a:prstGeom prst="rect">
            <a:avLst/>
          </a:prstGeom>
          <a:noFill/>
          <a:ln/>
        </p:spPr>
        <p:txBody>
          <a:bodyPr wrap="none" lIns="0" tIns="0" rIns="0" bIns="0" rtlCol="0" anchor="t"/>
          <a:lstStyle/>
          <a:p>
            <a:pPr algn="l" indent="0" marL="0">
              <a:lnSpc>
                <a:spcPts val="5300"/>
              </a:lnSpc>
              <a:buNone/>
            </a:pPr>
            <a:r>
              <a:rPr lang="en-US" sz="4250" dirty="0">
                <a:solidFill>
                  <a:srgbClr val="F5F0F0"/>
                </a:solidFill>
                <a:latin typeface="Merriweather" pitchFamily="34" charset="0"/>
                <a:ea typeface="Merriweather" pitchFamily="34" charset="-122"/>
                <a:cs typeface="Merriweather" pitchFamily="34" charset="-120"/>
              </a:rPr>
              <a:t>CNN, RNN ve LSTM Arasındaki Temel Farklar</a:t>
            </a:r>
            <a:endParaRPr lang="en-US" sz="4250" dirty="0"/>
          </a:p>
        </p:txBody>
      </p:sp>
      <p:sp>
        <p:nvSpPr>
          <p:cNvPr id="3" name="Shape 1"/>
          <p:cNvSpPr/>
          <p:nvPr/>
        </p:nvSpPr>
        <p:spPr>
          <a:xfrm>
            <a:off x="863798" y="2333982"/>
            <a:ext cx="12902803" cy="3734276"/>
          </a:xfrm>
          <a:prstGeom prst="roundRect">
            <a:avLst>
              <a:gd name="adj" fmla="val 2429"/>
            </a:avLst>
          </a:prstGeom>
          <a:noFill/>
          <a:ln w="7620">
            <a:solidFill>
              <a:srgbClr val="FFFFFF">
                <a:alpha val="24000"/>
              </a:srgbClr>
            </a:solidFill>
            <a:prstDash val="solid"/>
          </a:ln>
        </p:spPr>
      </p:sp>
      <p:sp>
        <p:nvSpPr>
          <p:cNvPr id="4" name="Shape 2"/>
          <p:cNvSpPr/>
          <p:nvPr/>
        </p:nvSpPr>
        <p:spPr>
          <a:xfrm>
            <a:off x="871418" y="2341602"/>
            <a:ext cx="12887563" cy="619839"/>
          </a:xfrm>
          <a:prstGeom prst="rect">
            <a:avLst/>
          </a:prstGeom>
          <a:solidFill>
            <a:srgbClr val="FFFFFF">
              <a:alpha val="4000"/>
            </a:srgbClr>
          </a:solidFill>
          <a:ln/>
        </p:spPr>
      </p:sp>
      <p:sp>
        <p:nvSpPr>
          <p:cNvPr id="5" name="Text 3"/>
          <p:cNvSpPr/>
          <p:nvPr/>
        </p:nvSpPr>
        <p:spPr>
          <a:xfrm>
            <a:off x="1087517" y="2478762"/>
            <a:ext cx="2786301"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Özellik</a:t>
            </a:r>
            <a:endParaRPr lang="en-US" sz="1700" dirty="0"/>
          </a:p>
        </p:txBody>
      </p:sp>
      <p:sp>
        <p:nvSpPr>
          <p:cNvPr id="6" name="Text 4"/>
          <p:cNvSpPr/>
          <p:nvPr/>
        </p:nvSpPr>
        <p:spPr>
          <a:xfrm>
            <a:off x="4313158" y="2478762"/>
            <a:ext cx="2782491"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CNN</a:t>
            </a:r>
            <a:endParaRPr lang="en-US" sz="1700" dirty="0"/>
          </a:p>
        </p:txBody>
      </p:sp>
      <p:sp>
        <p:nvSpPr>
          <p:cNvPr id="7" name="Text 5"/>
          <p:cNvSpPr/>
          <p:nvPr/>
        </p:nvSpPr>
        <p:spPr>
          <a:xfrm>
            <a:off x="7534989" y="2478762"/>
            <a:ext cx="2782491"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RNN</a:t>
            </a:r>
            <a:endParaRPr lang="en-US" sz="1700" dirty="0"/>
          </a:p>
        </p:txBody>
      </p:sp>
      <p:sp>
        <p:nvSpPr>
          <p:cNvPr id="8" name="Text 6"/>
          <p:cNvSpPr/>
          <p:nvPr/>
        </p:nvSpPr>
        <p:spPr>
          <a:xfrm>
            <a:off x="10756821" y="2478762"/>
            <a:ext cx="2786301"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LSTM</a:t>
            </a:r>
            <a:endParaRPr lang="en-US" sz="1700" dirty="0"/>
          </a:p>
        </p:txBody>
      </p:sp>
      <p:sp>
        <p:nvSpPr>
          <p:cNvPr id="9" name="Shape 7"/>
          <p:cNvSpPr/>
          <p:nvPr/>
        </p:nvSpPr>
        <p:spPr>
          <a:xfrm>
            <a:off x="871418" y="2961442"/>
            <a:ext cx="12887563" cy="619839"/>
          </a:xfrm>
          <a:prstGeom prst="rect">
            <a:avLst/>
          </a:prstGeom>
          <a:solidFill>
            <a:srgbClr val="000000">
              <a:alpha val="4000"/>
            </a:srgbClr>
          </a:solidFill>
          <a:ln/>
        </p:spPr>
      </p:sp>
      <p:sp>
        <p:nvSpPr>
          <p:cNvPr id="10" name="Text 8"/>
          <p:cNvSpPr/>
          <p:nvPr/>
        </p:nvSpPr>
        <p:spPr>
          <a:xfrm>
            <a:off x="1087517" y="3098602"/>
            <a:ext cx="2786301"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Veri Tipi</a:t>
            </a:r>
            <a:endParaRPr lang="en-US" sz="1700" dirty="0"/>
          </a:p>
        </p:txBody>
      </p:sp>
      <p:sp>
        <p:nvSpPr>
          <p:cNvPr id="11" name="Text 9"/>
          <p:cNvSpPr/>
          <p:nvPr/>
        </p:nvSpPr>
        <p:spPr>
          <a:xfrm>
            <a:off x="4313158" y="3098602"/>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Uzamsal (görüntü)</a:t>
            </a:r>
            <a:endParaRPr lang="en-US" sz="1700" dirty="0"/>
          </a:p>
        </p:txBody>
      </p:sp>
      <p:sp>
        <p:nvSpPr>
          <p:cNvPr id="12" name="Text 10"/>
          <p:cNvSpPr/>
          <p:nvPr/>
        </p:nvSpPr>
        <p:spPr>
          <a:xfrm>
            <a:off x="7534989" y="3098602"/>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Ardışık (sıralı)</a:t>
            </a:r>
            <a:endParaRPr lang="en-US" sz="1700" dirty="0"/>
          </a:p>
        </p:txBody>
      </p:sp>
      <p:sp>
        <p:nvSpPr>
          <p:cNvPr id="13" name="Text 11"/>
          <p:cNvSpPr/>
          <p:nvPr/>
        </p:nvSpPr>
        <p:spPr>
          <a:xfrm>
            <a:off x="10756821" y="3098602"/>
            <a:ext cx="278630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Uzun ardışık</a:t>
            </a:r>
            <a:endParaRPr lang="en-US" sz="1700" dirty="0"/>
          </a:p>
        </p:txBody>
      </p:sp>
      <p:sp>
        <p:nvSpPr>
          <p:cNvPr id="14" name="Shape 12"/>
          <p:cNvSpPr/>
          <p:nvPr/>
        </p:nvSpPr>
        <p:spPr>
          <a:xfrm>
            <a:off x="871418" y="3581281"/>
            <a:ext cx="12887563" cy="619839"/>
          </a:xfrm>
          <a:prstGeom prst="rect">
            <a:avLst/>
          </a:prstGeom>
          <a:solidFill>
            <a:srgbClr val="FFFFFF">
              <a:alpha val="4000"/>
            </a:srgbClr>
          </a:solidFill>
          <a:ln/>
        </p:spPr>
      </p:sp>
      <p:sp>
        <p:nvSpPr>
          <p:cNvPr id="15" name="Text 13"/>
          <p:cNvSpPr/>
          <p:nvPr/>
        </p:nvSpPr>
        <p:spPr>
          <a:xfrm>
            <a:off x="1087517" y="3718441"/>
            <a:ext cx="2786301"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Temel Yapı</a:t>
            </a:r>
            <a:endParaRPr lang="en-US" sz="1700" dirty="0"/>
          </a:p>
        </p:txBody>
      </p:sp>
      <p:sp>
        <p:nvSpPr>
          <p:cNvPr id="16" name="Text 14"/>
          <p:cNvSpPr/>
          <p:nvPr/>
        </p:nvSpPr>
        <p:spPr>
          <a:xfrm>
            <a:off x="4313158" y="3718441"/>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Evrişim katmanları</a:t>
            </a:r>
            <a:endParaRPr lang="en-US" sz="1700" dirty="0"/>
          </a:p>
        </p:txBody>
      </p:sp>
      <p:sp>
        <p:nvSpPr>
          <p:cNvPr id="17" name="Text 15"/>
          <p:cNvSpPr/>
          <p:nvPr/>
        </p:nvSpPr>
        <p:spPr>
          <a:xfrm>
            <a:off x="7534989" y="3718441"/>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Tekrarlayan bağlantılar</a:t>
            </a:r>
            <a:endParaRPr lang="en-US" sz="1700" dirty="0"/>
          </a:p>
        </p:txBody>
      </p:sp>
      <p:sp>
        <p:nvSpPr>
          <p:cNvPr id="18" name="Text 16"/>
          <p:cNvSpPr/>
          <p:nvPr/>
        </p:nvSpPr>
        <p:spPr>
          <a:xfrm>
            <a:off x="10756821" y="3718441"/>
            <a:ext cx="278630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Kapılı hücreler</a:t>
            </a:r>
            <a:endParaRPr lang="en-US" sz="1700" dirty="0"/>
          </a:p>
        </p:txBody>
      </p:sp>
      <p:sp>
        <p:nvSpPr>
          <p:cNvPr id="19" name="Shape 17"/>
          <p:cNvSpPr/>
          <p:nvPr/>
        </p:nvSpPr>
        <p:spPr>
          <a:xfrm>
            <a:off x="871418" y="4201120"/>
            <a:ext cx="12887563" cy="619839"/>
          </a:xfrm>
          <a:prstGeom prst="rect">
            <a:avLst/>
          </a:prstGeom>
          <a:solidFill>
            <a:srgbClr val="000000">
              <a:alpha val="4000"/>
            </a:srgbClr>
          </a:solidFill>
          <a:ln/>
        </p:spPr>
      </p:sp>
      <p:sp>
        <p:nvSpPr>
          <p:cNvPr id="20" name="Text 18"/>
          <p:cNvSpPr/>
          <p:nvPr/>
        </p:nvSpPr>
        <p:spPr>
          <a:xfrm>
            <a:off x="1087517" y="4338280"/>
            <a:ext cx="2786301"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Güçlü Yönü</a:t>
            </a:r>
            <a:endParaRPr lang="en-US" sz="1700" dirty="0"/>
          </a:p>
        </p:txBody>
      </p:sp>
      <p:sp>
        <p:nvSpPr>
          <p:cNvPr id="21" name="Text 19"/>
          <p:cNvSpPr/>
          <p:nvPr/>
        </p:nvSpPr>
        <p:spPr>
          <a:xfrm>
            <a:off x="4313158" y="4338280"/>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Görsel özellik çıkarma</a:t>
            </a:r>
            <a:endParaRPr lang="en-US" sz="1700" dirty="0"/>
          </a:p>
        </p:txBody>
      </p:sp>
      <p:sp>
        <p:nvSpPr>
          <p:cNvPr id="22" name="Text 20"/>
          <p:cNvSpPr/>
          <p:nvPr/>
        </p:nvSpPr>
        <p:spPr>
          <a:xfrm>
            <a:off x="7534989" y="4338280"/>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Bağlam yakalama</a:t>
            </a:r>
            <a:endParaRPr lang="en-US" sz="1700" dirty="0"/>
          </a:p>
        </p:txBody>
      </p:sp>
      <p:sp>
        <p:nvSpPr>
          <p:cNvPr id="23" name="Text 21"/>
          <p:cNvSpPr/>
          <p:nvPr/>
        </p:nvSpPr>
        <p:spPr>
          <a:xfrm>
            <a:off x="10756821" y="4338280"/>
            <a:ext cx="278630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Uzun bağımlılıklar</a:t>
            </a:r>
            <a:endParaRPr lang="en-US" sz="1700" dirty="0"/>
          </a:p>
        </p:txBody>
      </p:sp>
      <p:sp>
        <p:nvSpPr>
          <p:cNvPr id="24" name="Shape 22"/>
          <p:cNvSpPr/>
          <p:nvPr/>
        </p:nvSpPr>
        <p:spPr>
          <a:xfrm>
            <a:off x="871418" y="4820960"/>
            <a:ext cx="12887563" cy="619839"/>
          </a:xfrm>
          <a:prstGeom prst="rect">
            <a:avLst/>
          </a:prstGeom>
          <a:solidFill>
            <a:srgbClr val="FFFFFF">
              <a:alpha val="4000"/>
            </a:srgbClr>
          </a:solidFill>
          <a:ln/>
        </p:spPr>
      </p:sp>
      <p:sp>
        <p:nvSpPr>
          <p:cNvPr id="25" name="Text 23"/>
          <p:cNvSpPr/>
          <p:nvPr/>
        </p:nvSpPr>
        <p:spPr>
          <a:xfrm>
            <a:off x="1087517" y="4958120"/>
            <a:ext cx="2786301"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Zayıf Yönü</a:t>
            </a:r>
            <a:endParaRPr lang="en-US" sz="1700" dirty="0"/>
          </a:p>
        </p:txBody>
      </p:sp>
      <p:sp>
        <p:nvSpPr>
          <p:cNvPr id="26" name="Text 24"/>
          <p:cNvSpPr/>
          <p:nvPr/>
        </p:nvSpPr>
        <p:spPr>
          <a:xfrm>
            <a:off x="4313158" y="4958120"/>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Sıralı veriye uyumsuz</a:t>
            </a:r>
            <a:endParaRPr lang="en-US" sz="1700" dirty="0"/>
          </a:p>
        </p:txBody>
      </p:sp>
      <p:sp>
        <p:nvSpPr>
          <p:cNvPr id="27" name="Text 25"/>
          <p:cNvSpPr/>
          <p:nvPr/>
        </p:nvSpPr>
        <p:spPr>
          <a:xfrm>
            <a:off x="7534989" y="4958120"/>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Uzun dizilerde başarısız</a:t>
            </a:r>
            <a:endParaRPr lang="en-US" sz="1700" dirty="0"/>
          </a:p>
        </p:txBody>
      </p:sp>
      <p:sp>
        <p:nvSpPr>
          <p:cNvPr id="28" name="Text 26"/>
          <p:cNvSpPr/>
          <p:nvPr/>
        </p:nvSpPr>
        <p:spPr>
          <a:xfrm>
            <a:off x="10756821" y="4958120"/>
            <a:ext cx="278630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Yüksek hesaplama</a:t>
            </a:r>
            <a:endParaRPr lang="en-US" sz="1700" dirty="0"/>
          </a:p>
        </p:txBody>
      </p:sp>
      <p:sp>
        <p:nvSpPr>
          <p:cNvPr id="29" name="Shape 27"/>
          <p:cNvSpPr/>
          <p:nvPr/>
        </p:nvSpPr>
        <p:spPr>
          <a:xfrm>
            <a:off x="871418" y="5440799"/>
            <a:ext cx="12887563" cy="619839"/>
          </a:xfrm>
          <a:prstGeom prst="rect">
            <a:avLst/>
          </a:prstGeom>
          <a:solidFill>
            <a:srgbClr val="000000">
              <a:alpha val="4000"/>
            </a:srgbClr>
          </a:solidFill>
          <a:ln/>
        </p:spPr>
      </p:sp>
      <p:sp>
        <p:nvSpPr>
          <p:cNvPr id="30" name="Text 28"/>
          <p:cNvSpPr/>
          <p:nvPr/>
        </p:nvSpPr>
        <p:spPr>
          <a:xfrm>
            <a:off x="1087517" y="5577959"/>
            <a:ext cx="2786301" cy="345519"/>
          </a:xfrm>
          <a:prstGeom prst="rect">
            <a:avLst/>
          </a:prstGeom>
          <a:noFill/>
          <a:ln/>
        </p:spPr>
        <p:txBody>
          <a:bodyPr wrap="non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Giriş Boyutu</a:t>
            </a:r>
            <a:endParaRPr lang="en-US" sz="1700" dirty="0"/>
          </a:p>
        </p:txBody>
      </p:sp>
      <p:sp>
        <p:nvSpPr>
          <p:cNvPr id="31" name="Text 29"/>
          <p:cNvSpPr/>
          <p:nvPr/>
        </p:nvSpPr>
        <p:spPr>
          <a:xfrm>
            <a:off x="4313158" y="5577959"/>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Sabit</a:t>
            </a:r>
            <a:endParaRPr lang="en-US" sz="1700" dirty="0"/>
          </a:p>
        </p:txBody>
      </p:sp>
      <p:sp>
        <p:nvSpPr>
          <p:cNvPr id="32" name="Text 30"/>
          <p:cNvSpPr/>
          <p:nvPr/>
        </p:nvSpPr>
        <p:spPr>
          <a:xfrm>
            <a:off x="7534989" y="5577959"/>
            <a:ext cx="278249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Değişken</a:t>
            </a:r>
            <a:endParaRPr lang="en-US" sz="1700" dirty="0"/>
          </a:p>
        </p:txBody>
      </p:sp>
      <p:sp>
        <p:nvSpPr>
          <p:cNvPr id="33" name="Text 31"/>
          <p:cNvSpPr/>
          <p:nvPr/>
        </p:nvSpPr>
        <p:spPr>
          <a:xfrm>
            <a:off x="10756821" y="5577959"/>
            <a:ext cx="2786301" cy="345519"/>
          </a:xfrm>
          <a:prstGeom prst="rect">
            <a:avLst/>
          </a:prstGeom>
          <a:noFill/>
          <a:ln/>
        </p:spPr>
        <p:txBody>
          <a:bodyPr wrap="non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Değişken</a:t>
            </a:r>
            <a:endParaRPr lang="en-US" sz="1700" dirty="0"/>
          </a:p>
        </p:txBody>
      </p:sp>
      <p:sp>
        <p:nvSpPr>
          <p:cNvPr id="34" name="Text 32"/>
          <p:cNvSpPr/>
          <p:nvPr/>
        </p:nvSpPr>
        <p:spPr>
          <a:xfrm>
            <a:off x="863798" y="6311146"/>
            <a:ext cx="12902803" cy="691039"/>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Doğru mimariyi seçmek, projenin başarısı açısından büyük önem taşır. Verinin doğasını ve problem türünü anlamak, en uygun derin öğrenme modelini seçmek için kritiktir.</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745450"/>
            <a:ext cx="12902803" cy="1349692"/>
          </a:xfrm>
          <a:prstGeom prst="rect">
            <a:avLst/>
          </a:prstGeom>
          <a:noFill/>
          <a:ln/>
        </p:spPr>
        <p:txBody>
          <a:bodyPr wrap="square" lIns="0" tIns="0" rIns="0" bIns="0" rtlCol="0" anchor="t"/>
          <a:lstStyle/>
          <a:p>
            <a:pPr algn="l" indent="0" marL="0">
              <a:lnSpc>
                <a:spcPts val="5300"/>
              </a:lnSpc>
              <a:buNone/>
            </a:pPr>
            <a:r>
              <a:rPr lang="en-US" sz="4250" dirty="0">
                <a:solidFill>
                  <a:srgbClr val="F5F0F0"/>
                </a:solidFill>
                <a:latin typeface="Merriweather" pitchFamily="34" charset="0"/>
                <a:ea typeface="Merriweather" pitchFamily="34" charset="-122"/>
                <a:cs typeface="Merriweather" pitchFamily="34" charset="-120"/>
              </a:rPr>
              <a:t>CNN, RNN ve LSTM'nin Gerçek Hayat Uygulamaları</a:t>
            </a:r>
            <a:endParaRPr lang="en-US" sz="4250" dirty="0"/>
          </a:p>
        </p:txBody>
      </p:sp>
      <p:pic>
        <p:nvPicPr>
          <p:cNvPr id="3" name="Image 0" descr="preencoded.png">    </p:cNvPr>
          <p:cNvPicPr>
            <a:picLocks noChangeAspect="1"/>
          </p:cNvPicPr>
          <p:nvPr/>
        </p:nvPicPr>
        <p:blipFill>
          <a:blip r:embed="rId1"/>
          <a:stretch>
            <a:fillRect/>
          </a:stretch>
        </p:blipFill>
        <p:spPr>
          <a:xfrm>
            <a:off x="863798" y="2526983"/>
            <a:ext cx="4120991" cy="2546866"/>
          </a:xfrm>
          <a:prstGeom prst="rect">
            <a:avLst/>
          </a:prstGeom>
        </p:spPr>
      </p:pic>
      <p:sp>
        <p:nvSpPr>
          <p:cNvPr id="4" name="Text 1"/>
          <p:cNvSpPr/>
          <p:nvPr/>
        </p:nvSpPr>
        <p:spPr>
          <a:xfrm>
            <a:off x="863798" y="5289709"/>
            <a:ext cx="2699623"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CNN Uygulamaları</a:t>
            </a:r>
            <a:endParaRPr lang="en-US" sz="2100" dirty="0"/>
          </a:p>
        </p:txBody>
      </p:sp>
      <p:sp>
        <p:nvSpPr>
          <p:cNvPr id="5" name="Text 2"/>
          <p:cNvSpPr/>
          <p:nvPr/>
        </p:nvSpPr>
        <p:spPr>
          <a:xfrm>
            <a:off x="863798" y="5756553"/>
            <a:ext cx="4120991" cy="1727597"/>
          </a:xfrm>
          <a:prstGeom prst="rect">
            <a:avLst/>
          </a:prstGeom>
          <a:noFill/>
          <a:ln/>
        </p:spPr>
        <p:txBody>
          <a:bodyPr wrap="squar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Google Fotoğraflar:</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Milyonlarca fotoğrafta yüz ve nesne tanıması. </a:t>
            </a:r>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Tıbbi Teşhis:</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Kanser taraması ve hastalık tespiti. </a:t>
            </a:r>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Otonom Sürüş:</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Tesla ve Waymo'nun görüntü işleme sistemleri.</a:t>
            </a:r>
            <a:endParaRPr lang="en-US" sz="1700" dirty="0"/>
          </a:p>
        </p:txBody>
      </p:sp>
      <p:pic>
        <p:nvPicPr>
          <p:cNvPr id="6" name="Image 1" descr="preencoded.png">    </p:cNvPr>
          <p:cNvPicPr>
            <a:picLocks noChangeAspect="1"/>
          </p:cNvPicPr>
          <p:nvPr/>
        </p:nvPicPr>
        <p:blipFill>
          <a:blip r:embed="rId2"/>
          <a:stretch>
            <a:fillRect/>
          </a:stretch>
        </p:blipFill>
        <p:spPr>
          <a:xfrm>
            <a:off x="5254704" y="2526983"/>
            <a:ext cx="4120991" cy="2546866"/>
          </a:xfrm>
          <a:prstGeom prst="rect">
            <a:avLst/>
          </a:prstGeom>
        </p:spPr>
      </p:pic>
      <p:sp>
        <p:nvSpPr>
          <p:cNvPr id="7" name="Text 3"/>
          <p:cNvSpPr/>
          <p:nvPr/>
        </p:nvSpPr>
        <p:spPr>
          <a:xfrm>
            <a:off x="5254704" y="5289709"/>
            <a:ext cx="2699623"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RNN Uygulamaları</a:t>
            </a:r>
            <a:endParaRPr lang="en-US" sz="2100" dirty="0"/>
          </a:p>
        </p:txBody>
      </p:sp>
      <p:sp>
        <p:nvSpPr>
          <p:cNvPr id="8" name="Text 4"/>
          <p:cNvSpPr/>
          <p:nvPr/>
        </p:nvSpPr>
        <p:spPr>
          <a:xfrm>
            <a:off x="5254704" y="5756553"/>
            <a:ext cx="4120991" cy="1727597"/>
          </a:xfrm>
          <a:prstGeom prst="rect">
            <a:avLst/>
          </a:prstGeom>
          <a:noFill/>
          <a:ln/>
        </p:spPr>
        <p:txBody>
          <a:bodyPr wrap="squar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Sesli Asistanlar:</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Siri ve Google Asistan'ın konuşma tanıması. </a:t>
            </a:r>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Çevirmen:</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Google Translate'in dil çevirisi. </a:t>
            </a:r>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Tahmin Yazılımı:</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Akıllı telefon yazı tahminleri.</a:t>
            </a:r>
            <a:endParaRPr lang="en-US" sz="1700" dirty="0"/>
          </a:p>
        </p:txBody>
      </p:sp>
      <p:pic>
        <p:nvPicPr>
          <p:cNvPr id="9" name="Image 2" descr="preencoded.png">    </p:cNvPr>
          <p:cNvPicPr>
            <a:picLocks noChangeAspect="1"/>
          </p:cNvPicPr>
          <p:nvPr/>
        </p:nvPicPr>
        <p:blipFill>
          <a:blip r:embed="rId3"/>
          <a:stretch>
            <a:fillRect/>
          </a:stretch>
        </p:blipFill>
        <p:spPr>
          <a:xfrm>
            <a:off x="9645610" y="2526983"/>
            <a:ext cx="4120991" cy="2546866"/>
          </a:xfrm>
          <a:prstGeom prst="rect">
            <a:avLst/>
          </a:prstGeom>
        </p:spPr>
      </p:pic>
      <p:sp>
        <p:nvSpPr>
          <p:cNvPr id="10" name="Text 5"/>
          <p:cNvSpPr/>
          <p:nvPr/>
        </p:nvSpPr>
        <p:spPr>
          <a:xfrm>
            <a:off x="9645610" y="5289709"/>
            <a:ext cx="2699623" cy="337304"/>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LSTM Uygulamaları</a:t>
            </a:r>
            <a:endParaRPr lang="en-US" sz="2100" dirty="0"/>
          </a:p>
        </p:txBody>
      </p:sp>
      <p:sp>
        <p:nvSpPr>
          <p:cNvPr id="11" name="Text 6"/>
          <p:cNvSpPr/>
          <p:nvPr/>
        </p:nvSpPr>
        <p:spPr>
          <a:xfrm>
            <a:off x="9645610" y="5756553"/>
            <a:ext cx="4120991" cy="1727597"/>
          </a:xfrm>
          <a:prstGeom prst="rect">
            <a:avLst/>
          </a:prstGeom>
          <a:noFill/>
          <a:ln/>
        </p:spPr>
        <p:txBody>
          <a:bodyPr wrap="square" lIns="0" tIns="0" rIns="0" bIns="0" rtlCol="0" anchor="t"/>
          <a:lstStyle/>
          <a:p>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Netflix Önerileri:</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İzleme geçmişine dayalı film tavsiyesi. </a:t>
            </a:r>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Finansal Tahmin:</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Borsa ve kripto para fiyat öngörüsü. </a:t>
            </a:r>
            <a:pPr algn="l" indent="0" marL="0">
              <a:lnSpc>
                <a:spcPts val="2700"/>
              </a:lnSpc>
              <a:buNone/>
            </a:pPr>
            <a:r>
              <a:rPr lang="en-US" sz="1700" b="1" dirty="0">
                <a:solidFill>
                  <a:srgbClr val="E2E6E9"/>
                </a:solidFill>
                <a:latin typeface="Merriweather" pitchFamily="34" charset="0"/>
                <a:ea typeface="Merriweather" pitchFamily="34" charset="-122"/>
                <a:cs typeface="Merriweather" pitchFamily="34" charset="-120"/>
              </a:rPr>
              <a:t>Anomali Tespiti:</a:t>
            </a:r>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 Banka dolandırıcılık ve siber saldırı tespiti.</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717" y="695444"/>
            <a:ext cx="7578566" cy="1223010"/>
          </a:xfrm>
          <a:prstGeom prst="rect">
            <a:avLst/>
          </a:prstGeom>
          <a:noFill/>
          <a:ln/>
        </p:spPr>
        <p:txBody>
          <a:bodyPr wrap="square" lIns="0" tIns="0" rIns="0" bIns="0" rtlCol="0" anchor="t"/>
          <a:lstStyle/>
          <a:p>
            <a:pPr algn="l" indent="0" marL="0">
              <a:lnSpc>
                <a:spcPts val="4800"/>
              </a:lnSpc>
              <a:buNone/>
            </a:pPr>
            <a:r>
              <a:rPr lang="en-US" sz="3850" dirty="0">
                <a:solidFill>
                  <a:srgbClr val="F5F0F0"/>
                </a:solidFill>
                <a:latin typeface="Merriweather" pitchFamily="34" charset="0"/>
                <a:ea typeface="Merriweather" pitchFamily="34" charset="-122"/>
                <a:cs typeface="Merriweather" pitchFamily="34" charset="-120"/>
              </a:rPr>
              <a:t>Örnek Vaka: Konuşma Tanıma Sistemleri</a:t>
            </a:r>
            <a:endParaRPr lang="en-US" sz="3850" dirty="0"/>
          </a:p>
        </p:txBody>
      </p:sp>
      <p:sp>
        <p:nvSpPr>
          <p:cNvPr id="4" name="Text 1"/>
          <p:cNvSpPr/>
          <p:nvPr/>
        </p:nvSpPr>
        <p:spPr>
          <a:xfrm>
            <a:off x="782717" y="2407563"/>
            <a:ext cx="2446020" cy="305633"/>
          </a:xfrm>
          <a:prstGeom prst="rect">
            <a:avLst/>
          </a:prstGeom>
          <a:noFill/>
          <a:ln/>
        </p:spPr>
        <p:txBody>
          <a:bodyPr wrap="none" lIns="0" tIns="0" rIns="0" bIns="0" rtlCol="0" anchor="t"/>
          <a:lstStyle/>
          <a:p>
            <a:pPr algn="l" indent="0" marL="0">
              <a:lnSpc>
                <a:spcPts val="2400"/>
              </a:lnSpc>
              <a:buNone/>
            </a:pPr>
            <a:r>
              <a:rPr lang="en-US" sz="1900" dirty="0">
                <a:solidFill>
                  <a:srgbClr val="F5F0F0"/>
                </a:solidFill>
                <a:latin typeface="Merriweather" pitchFamily="34" charset="0"/>
                <a:ea typeface="Merriweather" pitchFamily="34" charset="-122"/>
                <a:cs typeface="Merriweather" pitchFamily="34" charset="-120"/>
              </a:rPr>
              <a:t>Sorun</a:t>
            </a:r>
            <a:endParaRPr lang="en-US" sz="1900" dirty="0"/>
          </a:p>
        </p:txBody>
      </p:sp>
      <p:sp>
        <p:nvSpPr>
          <p:cNvPr id="5" name="Text 2"/>
          <p:cNvSpPr/>
          <p:nvPr/>
        </p:nvSpPr>
        <p:spPr>
          <a:xfrm>
            <a:off x="782717" y="2908816"/>
            <a:ext cx="3550563" cy="1878806"/>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İnsan sesi, karmaşık zamansal bilgiler içerir. Kelimeler arasındaki bağlam, doğru anlamlandırmada kritik rol oynar. Örneğin, "bank" kelimesi, konuşma akışına bağlı olarak farklı anlamlar taşıyabilir.</a:t>
            </a:r>
            <a:endParaRPr lang="en-US" sz="1500" dirty="0"/>
          </a:p>
        </p:txBody>
      </p:sp>
      <p:sp>
        <p:nvSpPr>
          <p:cNvPr id="6" name="Text 3"/>
          <p:cNvSpPr/>
          <p:nvPr/>
        </p:nvSpPr>
        <p:spPr>
          <a:xfrm>
            <a:off x="4818340" y="2407563"/>
            <a:ext cx="2446020" cy="305633"/>
          </a:xfrm>
          <a:prstGeom prst="rect">
            <a:avLst/>
          </a:prstGeom>
          <a:noFill/>
          <a:ln/>
        </p:spPr>
        <p:txBody>
          <a:bodyPr wrap="none" lIns="0" tIns="0" rIns="0" bIns="0" rtlCol="0" anchor="t"/>
          <a:lstStyle/>
          <a:p>
            <a:pPr algn="l" indent="0" marL="0">
              <a:lnSpc>
                <a:spcPts val="2400"/>
              </a:lnSpc>
              <a:buNone/>
            </a:pPr>
            <a:r>
              <a:rPr lang="en-US" sz="1900" dirty="0">
                <a:solidFill>
                  <a:srgbClr val="F5F0F0"/>
                </a:solidFill>
                <a:latin typeface="Merriweather" pitchFamily="34" charset="0"/>
                <a:ea typeface="Merriweather" pitchFamily="34" charset="-122"/>
                <a:cs typeface="Merriweather" pitchFamily="34" charset="-120"/>
              </a:rPr>
              <a:t>Çözüm</a:t>
            </a:r>
            <a:endParaRPr lang="en-US" sz="1900" dirty="0"/>
          </a:p>
        </p:txBody>
      </p:sp>
      <p:sp>
        <p:nvSpPr>
          <p:cNvPr id="7" name="Text 4"/>
          <p:cNvSpPr/>
          <p:nvPr/>
        </p:nvSpPr>
        <p:spPr>
          <a:xfrm>
            <a:off x="4818340" y="2908816"/>
            <a:ext cx="3550563" cy="1252538"/>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RNN, ardışık ses sinyallerinden bağlamı çıkarır. LSTM ise uzun cümlelerde anlam kaybını önleyerek daha yüksek doğruluk sağlar.</a:t>
            </a:r>
            <a:endParaRPr lang="en-US" sz="1500" dirty="0"/>
          </a:p>
        </p:txBody>
      </p:sp>
      <p:sp>
        <p:nvSpPr>
          <p:cNvPr id="8" name="Text 5"/>
          <p:cNvSpPr/>
          <p:nvPr/>
        </p:nvSpPr>
        <p:spPr>
          <a:xfrm>
            <a:off x="782717" y="5281493"/>
            <a:ext cx="3667006" cy="645676"/>
          </a:xfrm>
          <a:prstGeom prst="rect">
            <a:avLst/>
          </a:prstGeom>
          <a:noFill/>
          <a:ln/>
        </p:spPr>
        <p:txBody>
          <a:bodyPr wrap="none" lIns="0" tIns="0" rIns="0" bIns="0" rtlCol="0" anchor="t"/>
          <a:lstStyle/>
          <a:p>
            <a:pPr algn="ctr" indent="0" marL="0">
              <a:lnSpc>
                <a:spcPts val="5050"/>
              </a:lnSpc>
              <a:buNone/>
            </a:pPr>
            <a:r>
              <a:rPr lang="en-US" sz="5050" dirty="0">
                <a:solidFill>
                  <a:srgbClr val="E2E6E9"/>
                </a:solidFill>
                <a:latin typeface="Merriweather" pitchFamily="34" charset="0"/>
                <a:ea typeface="Merriweather" pitchFamily="34" charset="-122"/>
                <a:cs typeface="Merriweather" pitchFamily="34" charset="-120"/>
              </a:rPr>
              <a:t>20%</a:t>
            </a:r>
            <a:endParaRPr lang="en-US" sz="5050" dirty="0"/>
          </a:p>
        </p:txBody>
      </p:sp>
      <p:sp>
        <p:nvSpPr>
          <p:cNvPr id="9" name="Text 6"/>
          <p:cNvSpPr/>
          <p:nvPr/>
        </p:nvSpPr>
        <p:spPr>
          <a:xfrm>
            <a:off x="1393150" y="6171605"/>
            <a:ext cx="2446020" cy="305633"/>
          </a:xfrm>
          <a:prstGeom prst="rect">
            <a:avLst/>
          </a:prstGeom>
          <a:noFill/>
          <a:ln/>
        </p:spPr>
        <p:txBody>
          <a:bodyPr wrap="none" lIns="0" tIns="0" rIns="0" bIns="0" rtlCol="0" anchor="t"/>
          <a:lstStyle/>
          <a:p>
            <a:pPr algn="ctr"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Doğruluk Artışı</a:t>
            </a:r>
            <a:endParaRPr lang="en-US" sz="1900" dirty="0"/>
          </a:p>
        </p:txBody>
      </p:sp>
      <p:sp>
        <p:nvSpPr>
          <p:cNvPr id="10" name="Text 7"/>
          <p:cNvSpPr/>
          <p:nvPr/>
        </p:nvSpPr>
        <p:spPr>
          <a:xfrm>
            <a:off x="782717" y="6594634"/>
            <a:ext cx="3667006" cy="626269"/>
          </a:xfrm>
          <a:prstGeom prst="rect">
            <a:avLst/>
          </a:prstGeom>
          <a:noFill/>
          <a:ln/>
        </p:spPr>
        <p:txBody>
          <a:bodyPr wrap="square" lIns="0" tIns="0" rIns="0" bIns="0" rtlCol="0" anchor="t"/>
          <a:lstStyle/>
          <a:p>
            <a:pPr algn="ctr"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Google ve Apple, LSTM tabanlı modellerle hata oranını %20 azalttı</a:t>
            </a:r>
            <a:endParaRPr lang="en-US" sz="1500" dirty="0"/>
          </a:p>
        </p:txBody>
      </p:sp>
      <p:sp>
        <p:nvSpPr>
          <p:cNvPr id="11" name="Text 8"/>
          <p:cNvSpPr/>
          <p:nvPr/>
        </p:nvSpPr>
        <p:spPr>
          <a:xfrm>
            <a:off x="4694277" y="5281493"/>
            <a:ext cx="3667006" cy="645676"/>
          </a:xfrm>
          <a:prstGeom prst="rect">
            <a:avLst/>
          </a:prstGeom>
          <a:noFill/>
          <a:ln/>
        </p:spPr>
        <p:txBody>
          <a:bodyPr wrap="none" lIns="0" tIns="0" rIns="0" bIns="0" rtlCol="0" anchor="t"/>
          <a:lstStyle/>
          <a:p>
            <a:pPr algn="ctr" indent="0" marL="0">
              <a:lnSpc>
                <a:spcPts val="5050"/>
              </a:lnSpc>
              <a:buNone/>
            </a:pPr>
            <a:r>
              <a:rPr lang="en-US" sz="5050" dirty="0">
                <a:solidFill>
                  <a:srgbClr val="E2E6E9"/>
                </a:solidFill>
                <a:latin typeface="Merriweather" pitchFamily="34" charset="0"/>
                <a:ea typeface="Merriweather" pitchFamily="34" charset="-122"/>
                <a:cs typeface="Merriweather" pitchFamily="34" charset="-120"/>
              </a:rPr>
              <a:t>95%+</a:t>
            </a:r>
            <a:endParaRPr lang="en-US" sz="5050" dirty="0"/>
          </a:p>
        </p:txBody>
      </p:sp>
      <p:sp>
        <p:nvSpPr>
          <p:cNvPr id="12" name="Text 9"/>
          <p:cNvSpPr/>
          <p:nvPr/>
        </p:nvSpPr>
        <p:spPr>
          <a:xfrm>
            <a:off x="5304711" y="6171605"/>
            <a:ext cx="2446020" cy="305633"/>
          </a:xfrm>
          <a:prstGeom prst="rect">
            <a:avLst/>
          </a:prstGeom>
          <a:noFill/>
          <a:ln/>
        </p:spPr>
        <p:txBody>
          <a:bodyPr wrap="none" lIns="0" tIns="0" rIns="0" bIns="0" rtlCol="0" anchor="t"/>
          <a:lstStyle/>
          <a:p>
            <a:pPr algn="ctr"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Başarı Oranı</a:t>
            </a:r>
            <a:endParaRPr lang="en-US" sz="1900" dirty="0"/>
          </a:p>
        </p:txBody>
      </p:sp>
      <p:sp>
        <p:nvSpPr>
          <p:cNvPr id="13" name="Text 10"/>
          <p:cNvSpPr/>
          <p:nvPr/>
        </p:nvSpPr>
        <p:spPr>
          <a:xfrm>
            <a:off x="4694277" y="6594634"/>
            <a:ext cx="3667006" cy="939403"/>
          </a:xfrm>
          <a:prstGeom prst="rect">
            <a:avLst/>
          </a:prstGeom>
          <a:noFill/>
          <a:ln/>
        </p:spPr>
        <p:txBody>
          <a:bodyPr wrap="square" lIns="0" tIns="0" rIns="0" bIns="0" rtlCol="0" anchor="t"/>
          <a:lstStyle/>
          <a:p>
            <a:pPr algn="ctr"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Modern konuşma tanıma sistemleri, kullanıcı açısından neredeyse kusursuz sonuç verir</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703421"/>
            <a:ext cx="9183886" cy="674846"/>
          </a:xfrm>
          <a:prstGeom prst="rect">
            <a:avLst/>
          </a:prstGeom>
          <a:noFill/>
          <a:ln/>
        </p:spPr>
        <p:txBody>
          <a:bodyPr wrap="none" lIns="0" tIns="0" rIns="0" bIns="0" rtlCol="0" anchor="t"/>
          <a:lstStyle/>
          <a:p>
            <a:pPr algn="l" indent="0" marL="0">
              <a:lnSpc>
                <a:spcPts val="5300"/>
              </a:lnSpc>
              <a:buNone/>
            </a:pPr>
            <a:r>
              <a:rPr lang="en-US" sz="4250" dirty="0">
                <a:solidFill>
                  <a:srgbClr val="F5F0F0"/>
                </a:solidFill>
                <a:latin typeface="Merriweather" pitchFamily="34" charset="0"/>
                <a:ea typeface="Merriweather" pitchFamily="34" charset="-122"/>
                <a:cs typeface="Merriweather" pitchFamily="34" charset="-120"/>
              </a:rPr>
              <a:t>Derin Öğrenmede Gelecek Trendler</a:t>
            </a:r>
            <a:endParaRPr lang="en-US" sz="4250" dirty="0"/>
          </a:p>
        </p:txBody>
      </p:sp>
      <p:pic>
        <p:nvPicPr>
          <p:cNvPr id="3" name="Image 0" descr="preencoded.png">    </p:cNvPr>
          <p:cNvPicPr>
            <a:picLocks noChangeAspect="1"/>
          </p:cNvPicPr>
          <p:nvPr/>
        </p:nvPicPr>
        <p:blipFill>
          <a:blip r:embed="rId1"/>
          <a:stretch>
            <a:fillRect/>
          </a:stretch>
        </p:blipFill>
        <p:spPr>
          <a:xfrm>
            <a:off x="3795832" y="1810107"/>
            <a:ext cx="7038737" cy="5715953"/>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011" y="3887299"/>
            <a:ext cx="645127" cy="645127"/>
          </a:xfrm>
          <a:prstGeom prst="rect">
            <a:avLst/>
          </a:prstGeom>
        </p:spPr>
      </p:pic>
      <p:sp>
        <p:nvSpPr>
          <p:cNvPr id="5" name="Text 1"/>
          <p:cNvSpPr/>
          <p:nvPr/>
        </p:nvSpPr>
        <p:spPr>
          <a:xfrm>
            <a:off x="4029997" y="5958157"/>
            <a:ext cx="1948284" cy="362884"/>
          </a:xfrm>
          <a:prstGeom prst="rect">
            <a:avLst/>
          </a:prstGeom>
          <a:noFill/>
          <a:ln/>
        </p:spPr>
        <p:txBody>
          <a:bodyPr wrap="none" lIns="0" tIns="0" rIns="0" bIns="0" rtlCol="0" anchor="t"/>
          <a:lstStyle/>
          <a:p>
            <a:pPr algn="ctr" indent="0" marL="0">
              <a:lnSpc>
                <a:spcPts val="1650"/>
              </a:lnSpc>
              <a:buNone/>
            </a:pPr>
            <a:r>
              <a:rPr lang="en-US" sz="1350" dirty="0">
                <a:solidFill>
                  <a:srgbClr val="000000"/>
                </a:solidFill>
                <a:latin typeface="Merriweather" pitchFamily="34" charset="0"/>
                <a:ea typeface="Merriweather" pitchFamily="34" charset="-122"/>
                <a:cs typeface="Merriweather" pitchFamily="34" charset="-120"/>
              </a:rPr>
              <a:t>RNN</a:t>
            </a:r>
            <a:endParaRPr lang="en-US" sz="1350" dirty="0"/>
          </a:p>
        </p:txBody>
      </p:sp>
      <p:pic>
        <p:nvPicPr>
          <p:cNvPr id="6"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663" y="3280880"/>
            <a:ext cx="645127" cy="645127"/>
          </a:xfrm>
          <a:prstGeom prst="rect">
            <a:avLst/>
          </a:prstGeom>
        </p:spPr>
      </p:pic>
      <p:sp>
        <p:nvSpPr>
          <p:cNvPr id="7" name="Text 2"/>
          <p:cNvSpPr/>
          <p:nvPr/>
        </p:nvSpPr>
        <p:spPr>
          <a:xfrm>
            <a:off x="6352656" y="5364640"/>
            <a:ext cx="1896673" cy="362884"/>
          </a:xfrm>
          <a:prstGeom prst="rect">
            <a:avLst/>
          </a:prstGeom>
          <a:noFill/>
          <a:ln/>
        </p:spPr>
        <p:txBody>
          <a:bodyPr wrap="none" lIns="0" tIns="0" rIns="0" bIns="0" rtlCol="0" anchor="t"/>
          <a:lstStyle/>
          <a:p>
            <a:pPr algn="ctr" indent="0" marL="0">
              <a:lnSpc>
                <a:spcPts val="1650"/>
              </a:lnSpc>
              <a:buNone/>
            </a:pPr>
            <a:r>
              <a:rPr lang="en-US" sz="1350" dirty="0">
                <a:solidFill>
                  <a:srgbClr val="000000"/>
                </a:solidFill>
                <a:latin typeface="Merriweather" pitchFamily="34" charset="0"/>
                <a:ea typeface="Merriweather" pitchFamily="34" charset="-122"/>
                <a:cs typeface="Merriweather" pitchFamily="34" charset="-120"/>
              </a:rPr>
              <a:t>LSTM</a:t>
            </a:r>
            <a:endParaRPr lang="en-US" sz="1350" dirty="0"/>
          </a:p>
        </p:txBody>
      </p:sp>
      <p:sp>
        <p:nvSpPr>
          <p:cNvPr id="8" name="Text 3"/>
          <p:cNvSpPr/>
          <p:nvPr/>
        </p:nvSpPr>
        <p:spPr>
          <a:xfrm>
            <a:off x="8636406" y="4758221"/>
            <a:ext cx="1948284" cy="362884"/>
          </a:xfrm>
          <a:prstGeom prst="rect">
            <a:avLst/>
          </a:prstGeom>
          <a:noFill/>
          <a:ln/>
        </p:spPr>
        <p:txBody>
          <a:bodyPr wrap="none" lIns="0" tIns="0" rIns="0" bIns="0" rtlCol="0" anchor="t"/>
          <a:lstStyle/>
          <a:p>
            <a:pPr algn="ctr" indent="0" marL="0">
              <a:lnSpc>
                <a:spcPts val="1650"/>
              </a:lnSpc>
              <a:buNone/>
            </a:pPr>
            <a:r>
              <a:rPr lang="en-US" sz="1350" dirty="0">
                <a:solidFill>
                  <a:srgbClr val="000000"/>
                </a:solidFill>
                <a:latin typeface="Merriweather" pitchFamily="34" charset="0"/>
                <a:ea typeface="Merriweather" pitchFamily="34" charset="-122"/>
                <a:cs typeface="Merriweather" pitchFamily="34" charset="-120"/>
              </a:rPr>
              <a:t>Transformer</a:t>
            </a:r>
            <a:endParaRPr lang="en-US" sz="1350" dirty="0"/>
          </a:p>
        </p:txBody>
      </p:sp>
      <p:pic>
        <p:nvPicPr>
          <p:cNvPr id="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79315" y="2674460"/>
            <a:ext cx="645127" cy="6451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2025-11-02T19:23:03Z</dcterms:created>
  <dcterms:modified xsi:type="dcterms:W3CDTF">2025-11-02T19:23:03Z</dcterms:modified>
</cp:coreProperties>
</file>